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6858000" cx="12192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2D200454-40CA-4A62-9FC3-DE9A4176ACB9}">
      <p15:notesGuideLst>
        <p15:guide id="1" orient="horz" pos="3024">
          <p15:clr>
            <a:srgbClr val="A4A3A4"/>
          </p15:clr>
        </p15:guide>
        <p15:guide id="2" pos="2304">
          <p15:clr>
            <a:srgbClr val="A4A3A4"/>
          </p15:clr>
        </p15:guide>
      </p15:notesGuideLst>
    </p:ext>
    <p:ext uri="GoogleSlidesCustomDataVersion2">
      <go:slidesCustomData xmlns:go="http://customooxmlschemas.google.com/" r:id="rId60" roundtripDataSignature="AMtx7mjjPZzxLZO8l0rJZFf65S432LOX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3024"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69920" cy="480060"/>
          </a:xfrm>
          <a:prstGeom prst="rect">
            <a:avLst/>
          </a:prstGeom>
          <a:noFill/>
          <a:ln>
            <a:noFill/>
          </a:ln>
        </p:spPr>
        <p:txBody>
          <a:bodyPr anchorCtr="0" anchor="t" bIns="48500" lIns="97025" spcFirstLastPara="1" rIns="97025" wrap="square" tIns="48500">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587" y="0"/>
            <a:ext cx="3169920" cy="480060"/>
          </a:xfrm>
          <a:prstGeom prst="rect">
            <a:avLst/>
          </a:prstGeom>
          <a:noFill/>
          <a:ln>
            <a:noFill/>
          </a:ln>
        </p:spPr>
        <p:txBody>
          <a:bodyPr anchorCtr="0" anchor="t" bIns="48500" lIns="97025" spcFirstLastPara="1" rIns="97025" wrap="square" tIns="48500">
            <a:noAutofit/>
          </a:bodyPr>
          <a:lstStyle>
            <a:lvl1pPr lv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9119474"/>
            <a:ext cx="3169920" cy="480060"/>
          </a:xfrm>
          <a:prstGeom prst="rect">
            <a:avLst/>
          </a:prstGeom>
          <a:noFill/>
          <a:ln>
            <a:noFill/>
          </a:ln>
        </p:spPr>
        <p:txBody>
          <a:bodyPr anchorCtr="0" anchor="b" bIns="48500" lIns="97025" spcFirstLastPara="1" rIns="97025" wrap="square" tIns="48500">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marR="0" rtl="0" algn="r">
              <a:spcBef>
                <a:spcPts val="0"/>
              </a:spcBef>
              <a:spcAft>
                <a:spcPts val="0"/>
              </a:spcAft>
              <a:buNone/>
            </a:pPr>
            <a:fld id="{00000000-1234-1234-1234-123412341234}" type="slidenum">
              <a:rPr b="0" i="0" lang="en-GB"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1: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200"/>
              <a:buFont typeface="Arial"/>
              <a:buNone/>
            </a:pPr>
            <a:r>
              <a:t/>
            </a:r>
            <a:endParaRPr/>
          </a:p>
        </p:txBody>
      </p:sp>
      <p:sp>
        <p:nvSpPr>
          <p:cNvPr id="127" name="Google Shape;127;p1: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0: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With the data and metrics collected from an organization's IT infrastructure, administrators can leverage the Alerts, Troubleshooting Workbench, and Log Analysis capabilities within VCF Operations to remediate issues as they arise.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Specifically, the Troubleshooting Workbench enables advanced troubleshooting tasks on alerts triggered by objects in your fleet, allowing investigation of both known and unknown issues within VCF Operations.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213" name="Google Shape;213;p10: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1: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A focus on performance and optimization within private cloud environments is crucial.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Real time predictive analytics and artificial intelligence driven insights enable this continuous optimization.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system ensures hyperconverged infrastructure (HCI) and software defined data center (SDDC) align with both operational and business objectives.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 automates workload balancing, thereby preventing resource contention.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leads to consistent and efficient resource utilization.</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221" name="Google Shape;221;p11: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2: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Organizations can reduce costs and improve efficiency by leveraging real time, predictive capacity and cost analytics.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Machine learning and artificial intelligence are key to accurately forecasting future demand, providing actionable recommendations, and automating resource reclamation and rightsizing.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process optimizes utilization and minimizes expenses across VMware Cloud Foundation environments.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229" name="Google Shape;229;p12: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3: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VCF Operations enables proactive troubleshooting and remediation.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 achieves this by correlating metrics, events, logs, information from the troubleshooting workbench, and configuration data to detect anomalies across the private cloud.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Providing actionable insights accelerates problem resolution and enhances visibility.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system centralizes IT operations management, ensuring smooth and uninterrupted operations.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237" name="Google Shape;237;p13: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4: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4: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Organizations can mitigate risks and ensure regulatory compliance through VCF Operations integrated compliance features.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Automating drift remediation and enforcing IT regulatory standards, such as PCI, HIPAA, or custom standards, reduces the likelihood of security breaches and compliance violations.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245" name="Google Shape;245;p14: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5: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5: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VCF Operations provides end to end Network Operations capabilities for VCF network deployments.  This includes best practices for troubleshooting.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Administrators gain visibility into both physical and virtual infrastructure through comprehensive flow assessment.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NSX operations management simplifies through an intuitive user interface and natural language search.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allows for quick identification of network issues, troubleshooting, and provides deployment and compliance recommendations.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253" name="Google Shape;253;p15: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6: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Organizations can leverage VCF Operations to detect configuration drift.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enables administrators to monitor and view vCenter configuration settings that have deviated from assigned templates.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Manual tracking of changes is no longer necessary. Configuration drift detection reduces operational costs and complexity.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 also helps organizations maintain strong compliance and security postures.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261" name="Google Shape;261;p16: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7: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200"/>
              <a:buFont typeface="Arial"/>
              <a:buNone/>
            </a:pPr>
            <a:r>
              <a:t/>
            </a:r>
            <a:endParaRPr/>
          </a:p>
        </p:txBody>
      </p:sp>
      <p:sp>
        <p:nvSpPr>
          <p:cNvPr id="269" name="Google Shape;269;p17: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8: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8: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200"/>
              <a:buFont typeface="Arial"/>
              <a:buNone/>
            </a:pPr>
            <a:r>
              <a:t/>
            </a:r>
            <a:endParaRPr/>
          </a:p>
        </p:txBody>
      </p:sp>
      <p:sp>
        <p:nvSpPr>
          <p:cNvPr id="276" name="Google Shape;276;p18: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9: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200"/>
              <a:buFont typeface="Arial"/>
              <a:buNone/>
            </a:pPr>
            <a:r>
              <a:t/>
            </a:r>
            <a:endParaRPr/>
          </a:p>
        </p:txBody>
      </p:sp>
      <p:sp>
        <p:nvSpPr>
          <p:cNvPr id="283" name="Google Shape;283;p19: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487680" y="4000500"/>
            <a:ext cx="6339840" cy="51206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5" name="Google Shape;155;p2: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0: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In a VCF Operations cluster, you can have either a single node or multiple nodes, with the very first one deployed being designated as the primary node.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primary node is a fundamental and mandatory component for the VCF Operations cluster to function.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Its responsibilities are multifaceted: it collects and processes all incoming data, performs critical administrative tasks for the entire cluster, and notably, houses the central vPostgres database where essential operational data resides.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Additionally, the primary node is capable of functioning as a Network Time Protocol, or NTP, server, ensuring time synchronization across the environment.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It's important to note that the primary node fully implements all components of the VCF Operations software stack, providing a comprehensive set of functionalities.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Other node types in the cluster, in contrast, will only contain a subset of these components, relying on the primary node for core services.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290" name="Google Shape;290;p20: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1: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21: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To ensure high availability and resilience within your VCF Operations deployment, the system supports the implementation of a primary replica node. This replica node acts as a standby for the primary VCF Operations node, forming a robust High Availability (HA) pair.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 crucial function of the primary replica node is to continuously receive and store redundant copies of all data from the active primary node. This redundancy is vital for disaster recovery and business continuity, as it allows for a seamless failover in the event of an issue with the primary node.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Should the primary node become unavailable, the primary replica can be promoted to take over its functions, minimizing downtime and ensuring uninterrupted operations and data integrity.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Essentially, it mirrors the primary node's architecture, as depicted, including its components like the Product/Admin UI, Collectors, Controllers, Analytics, and Persistence layers, as well as the databases like Central vPostgres, FSDB, and Alerts/Historical vPostgres.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298" name="Google Shape;298;p21: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2: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2: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Moving beyond the primary and primary replica nodes, we now delve into the role of the data node within a VCF Operations cluster.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While the data node shares a similar architectural structure with both the primary and primary replica nodes in terms of components like the Product/Admin UI, Collector, Controller, Analytics, and Persistence, there are two crucial distinctions.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Firstly, a data node does not host the central vPostgres database, which remains exclusive to the primary node for centralized data management.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Secondly, unlike the primary node, a data node cannot function as an NTP server. Its primary purpose is to provide the core database functionality specifically for collecting and processing the vast amounts of incoming operational data.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These nodes are essential for scaling out the data processing and storage capabilities of the VCF Operations environment, distributing the workload and ensuring efficient handling of large data volumes without burdening the primary node's core administrative functions.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306" name="Google Shape;306;p22: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3: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Beyond the core primary and data nodes, VCF Operations introduces the Cloud Proxy node, which serves as an essential extension to your cluster.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Its primary purpose is to enable VCF Operations to gather a wider range of objects into its inventory for comprehensive monitoring.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As illustrated, the Cloud Proxy's architecture is more lightweight compared to the primary or data nodes. It includes components such as an Admin UI and a Collector (REST API).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However, a key distinction is that the Cloud Proxy node </a:t>
            </a:r>
            <a:r>
              <a:rPr i="1" lang="en-GB" sz="1000">
                <a:solidFill>
                  <a:schemeClr val="dk2"/>
                </a:solidFill>
                <a:latin typeface="Arial"/>
                <a:ea typeface="Arial"/>
                <a:cs typeface="Arial"/>
                <a:sym typeface="Arial"/>
              </a:rPr>
              <a:t>does not</a:t>
            </a:r>
            <a:r>
              <a:rPr lang="en-GB" sz="1000">
                <a:solidFill>
                  <a:schemeClr val="dk2"/>
                </a:solidFill>
                <a:latin typeface="Arial"/>
                <a:ea typeface="Arial"/>
                <a:cs typeface="Arial"/>
                <a:sym typeface="Arial"/>
              </a:rPr>
              <a:t> perform analytics or data storage functions.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 acts as a secure, remote collection point, allowing VCF Operations to extend its reach into isolated networks or specific segments of your infrastructure without deploying full-fledged primary or data nodes in those locations.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design ensures efficient data collection while maintaining the centralized processing and storage capabilities on your primary and data nodes.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314" name="Google Shape;314;p23: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4: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24: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This slide provides a comprehensive overview of how VCF Operations supports both single-node and multi-node cluster deployments, adapting to diverse environmental requirements.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In a multi-node configuration, each node within the cluster is assigned one or more specific roles: Primary, Primary Replica, Data, or Cloud Proxy.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As we've discussed, the Primary node serves as the initial, mandatory component, housing the central vPostgres database and performing cluster administration.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Primary Replica node provides crucial high availability by maintaining redundant data copies.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Data nodes are responsible for scaling data collection and processing, handling incoming operational data.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Lastly, Cloud Proxy nodes extend the monitoring reach of VCF Operations into various network segments.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Collectively, the primary, primary replica, and data nodes are referred to as analytics nodes, underscoring their combined role in processing and analyzing the operational data.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diagram visually represents how these different node types interact and contribute to the overall VCF Operations cluster functionality, highlighting their respective components and how they fit into the larger architecture.</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322" name="Google Shape;322;p24: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5: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5: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This slide introduces a common deployment design for VCF Operations, focusing on a single region with a single availability zone.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In this architecture, a singular VCF Operations instance is deployed, acting as the centralized hub for comprehensive fleet management across the environment. This instance provides all the monitoring, troubleshooting, and optimization capabilities we've discussed previously.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Concurrently, a single VCF Automation instance is used to consume and automate private cloud resources, extending its reach across all VCF instances within this deployment. This integration streamlines the provisioning and management of cloud resources.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Critically, both the VCF Operations and VCF Automation instances are strategically deployed directly into the management domain of the initial VCF instance.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co-location within the management domain ensures tight integration, efficient communication, and simplified management of the core cloud infrastructure and its operational tools.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accompanying diagram visually depicts this architecture, showing the management domain hosting these key components alongside various workload domains, all within a unified single region and availability zone.</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330" name="Google Shape;330;p25: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6: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6: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Here we delve into a more complex, yet common, VCF Operations deployment design: a single region configured with multiple availability zones.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In this architecture, a single VCF Operations and Automation instance is still leveraged to manage the entire fleet, providing centralized control and observability across the distributed infrastructure.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key difference here is the geographical distribution of VCF instances across distinct availability zones within that single region, enhancing resilience and fault tolerance.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As depicted in the diagram, VCF Instance 1, which includes both VCF Operations and Automation components within its Management Domain, resides in Availability Zone 1.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VCF Instance 2, while also containing its own Management and Workload Domains, is situated in Availability Zone 2. A critical consideration for this multi-AZ deployment is network latency: if the latency between these instances, particularly to VCF Instance 2, exceeds 500 milliseconds, it becomes necessary to deploy a dedicated VCF Operations collector to VCF Instance 2.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ensures efficient and reliable data collection despite the increased network distance, maintaining optimal performance for monitoring and management across both availability zones.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design is ideal for organizations requiring higher levels of business continuity and disaster recovery within a localized geographical area.</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338" name="Google Shape;338;p26: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7: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27: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Let's advance our discussion on VCF Operations deployment designs to a multi-region, multi-Availability Zone (AZ) architecture.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 key principle here is that extending your environment to another region does not necessitate deploying a completely separate VCF Operations and Automation instance for each region.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Instead, you continue to maintain a single, central VCF Operations instance, typically located in your primary Region A, which continues to manage the entire fleet centrally.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centralized approach simplifies management and provides a unified view across geographically dispersed infrastructures. However, a crucial consideration when extending to multiple regions is network latency.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If the network latency between your primary VCF Operations instance in Region A and the new VCF Instance in Region B exceeds 500 milliseconds, it becomes essential to deploy an additional VCF Operations collector directly into Region B.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local collector ensures efficient data gathering and reduces the impact of high latency on monitoring and management operations within Region B, maintaining performance and responsiveness for critical operational tasks.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diagram visually represents this distributed architecture, showcasing VCF Instance 1 with Operations and Automation in Region A, and VCF Instance 2 in a distinct Region B, both contributing to the overall managed fleet.</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346" name="Google Shape;346;p27: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8: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28: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This slide presents an advanced VCF Operations deployment design that incorporates fault domains, specifically leveraging vSAN stretched clusters for enhanced resilience.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In this architectural model, a single VCF Operations and Automation instance is still capable of managing the entire fleet, providing centralized control even within a highly resilient, distributed setup.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core concept here revolves around fault domains, which are logical groupings of physical infrastructure designed to tolerate localized failures, such as a rack or even an entire site going down.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As shown in the diagram, both the Management Domain and the Workload Domain are configured as clusters spanning across two distinct fault domains.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is achieved through a vSAN Stretched Cluster configuration, where storage is synchronously replicated between the fault domains.</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For the Management Domain, key components like VCF Automation, VCF Operations itself, Fleet Manager, vCenter, SDDC Manager, and NSX Managers are distributed across these fault domains, ensuring that a failure in one domain does not incapacitate the entire management plane.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Similarly, within the Workload Domain, applications and virtual machines are deployed across the vSAN Stretched Cluster, providing continuous availability for your critical workloads.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design significantly enhances the overall fault tolerance and disaster recovery capabilities of your VCF environment within a single region, allowing operations to continue seamlessly even during major infrastructure disruptions within one of the fault domains.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354" name="Google Shape;354;p28: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9: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29: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This slide focuses on designing a VCF fleet with robust disaster recovery capabilities.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It's important to note that for VCF Operations specifically, the core guidance for DR management largely remains consistent with that from VCF 5.2, indicating a mature and stable approach to protecting your operational insights.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As depicted in the diagram, this design typically involves a primary site in Region A, Availability Zone 1, and a recovery site in Region B, Availability Zone 2.</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In Region A, you'll find VCF Instance 1, which hosts both VCF Operations and VCF Automation within its Management Domain, alongside the Workload Domain.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For disaster recovery, key management components such as vCenter, NSX Managers, and SDDC Manager from Region A are replicated or extended to Region B, creating VCF Instance 2 as your recovery site.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diagram highlights a "Replication" link, specifically showing VCF Operations and Fleet Manager as components that would be part of this replication or DR strategy to ensure that your operational management capabilities are also resilient and available at the recovery site.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design ensures that in the event of a disaster at the primary site, your VCF operations, including fleet management and automation, can be restored and continued from the designated recovery site, minimizing downtime and data loss for critical management functions.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362" name="Google Shape;362;p29: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487680" y="4000500"/>
            <a:ext cx="6339840" cy="51206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0: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30: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This slide provides practical guidance on how to examine and manage your VCF Operations clusters directly within the VCF Operations console.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To access these functionalities, you will navigate through the console's menu: first, go to Fleet Management, then select Lifecycle.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Within the Lifecycle section, you'll find an option to Manage your VCF Operations cluster.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Clicking this will bring you to a detailed view where you can explore various aspects of your selected operations cluster.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includes viewing individual components of the cluster, understanding the configuration of node collector groups, and visualizing the overall topology of your VCF Operations deployment.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centralized management capability allows administrators to gain deep insights into the health, configuration, and interconnections of their VCF Operations environment, facilitating effective monitoring and troubleshooting.</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370" name="Google Shape;370;p30: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1: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31: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This slide delves into the various management capabilities available for an existing VCF Operations cluster directly from the console.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Once you have examined your cluster, as discussed previously, you can perform several key operational tasks to maintain and evolve your environment. One important function is "Trigger Inventory Sync," which ensures that all components within your VCF Operations cluster are fully synchronized with their latest states and configurations.</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You also have the ability to "Update NTP Configuration," which is crucial for maintaining accurate time synchronization across your distributed environment, a foundational aspect for consistent logging and performance data.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For scalability, the "Add Nodes" option allows you to seamlessly expand your VCF Operations cluster by integrating new nodes. Related to this, "Vertical Scale Up" provides options to enhance the resources of existing nodes, should your operational demands increase.</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Furthermore, you can "Add New Collector Groups" to customize and optimize data collection from specific parts of your infrastructure.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"Patch" function enables you to install updates and review the history of previously applied patches, ensuring your system remains secure and up-to-date.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For configuration management and auditing, you can "Export Configuration" of your VCF Operations cluster to a JSON file. "Snapshot" capabilities allow for creating and managing snapshots of the cluster, offering a point-in-time recovery option.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Lastly, the "Logs" function provides the means to generate, download, and delete logs, which are indispensable for troubleshooting and auditing purposes within your VCF Operations environment.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These functions collectively provide a comprehensive toolkit for proactive and reactive cluster management.</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378" name="Google Shape;378;p31: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2: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32: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This slide elaborates on the process of scaling out your VCF Operations cluster by adding new nodes, a capability we briefly touched upon in the previous discussion on cluster management.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"Add Nodes" function within the console allows you to deploy various types of additional nodes to an existing VCF Operations cluster to enhance its capacity and resilience.</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Specifically, you can add at most one primary replica node, which is essential for ensuring high availability of your primary VCF Operations instance.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For scaling out data processing and storage, you have the flexibility to add multiple data nodes to your cluster.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Furthermore, to extend your monitoring reach into various network segments or isolated environments, you can deploy multiple cloud proxy nodes.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system also allows you to add more than one collector group, providing granular control over data collection policies and sources.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For each new node that is added, it is crucial to accurately specify its virtual machine name, fully qualified domain name, and IP address within the wizard. It's important to remember that a VCF Operations cluster is designed to scale up to a maximum of 10 nodes in total.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capability allows you to grow your VCF Operations environment to meet increasing demands and operational requirements.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Before starting any node operation, it is recommended to perform an inventory sync. This is because sometimes a drift or change can exist in the environment outside VCF Operations Fleet Management appliance, and for VCF Operations Fleet Management appliance to know the current state of the system, its inventory needs to be up to date.</a:t>
            </a:r>
            <a:endParaRPr/>
          </a:p>
        </p:txBody>
      </p:sp>
      <p:sp>
        <p:nvSpPr>
          <p:cNvPr id="386" name="Google Shape;386;p32: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3: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33: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200"/>
              <a:buFont typeface="Arial"/>
              <a:buNone/>
            </a:pPr>
            <a:r>
              <a:t/>
            </a:r>
            <a:endParaRPr/>
          </a:p>
        </p:txBody>
      </p:sp>
      <p:sp>
        <p:nvSpPr>
          <p:cNvPr id="394" name="Google Shape;394;p33: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34: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200"/>
              <a:buFont typeface="Arial"/>
              <a:buNone/>
            </a:pPr>
            <a:r>
              <a:t/>
            </a:r>
            <a:endParaRPr/>
          </a:p>
        </p:txBody>
      </p:sp>
      <p:sp>
        <p:nvSpPr>
          <p:cNvPr id="401" name="Google Shape;401;p34: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5: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35: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200"/>
              <a:buFont typeface="Arial"/>
              <a:buNone/>
            </a:pPr>
            <a:r>
              <a:t/>
            </a:r>
            <a:endParaRPr/>
          </a:p>
        </p:txBody>
      </p:sp>
      <p:sp>
        <p:nvSpPr>
          <p:cNvPr id="408" name="Google Shape;408;p35: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6: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36: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VCF Operations console serves as the central point for administrators to perform major day to day tasks.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 navigation menu facilitates movement between different operations management domains.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 search bar allows for easy location of objects within the environment.</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Important and mission critical messages display through a warn message banner.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Collection notifications provide status updates on data collection and adaptors.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operations screen enables the execution of tasks, processes, and overall management.</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415" name="Google Shape;415;p36: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7: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37: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Upon initial login to the product user interface, the VCF Operations Home page loads.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home page is organized into two primary tabs: Overview and Launchpad.</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423" name="Google Shape;423;p37: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8: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38: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Overview tab on the home page provides a high level summary of the entire infrastructure.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High level information categories include VCF deployment and domain, configuration drifts, and certificates.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Workload operations, alerts, cost and capacity, and compliance are also viewable.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overview page offers a comprehensive understanding of cloud accounts, showing geo-location, top objects or services, and alerts.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Capacity and remaining time, along with costs for VMware Cloud Infrastructure or individual VMware clouds, are also available. Populating these pages requires adding cloud accounts.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Overview page provides a comprehensive understanding of your cloud accounts, which includes their geo-location, top objects or services, and alerts. You can also view the capacity and time remaining and the cost for your entire VMware Cloud infrastructure or individual VMware clouds.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You need to add cloud accounts to populate these pages with information.</a:t>
            </a:r>
            <a:endParaRPr/>
          </a:p>
        </p:txBody>
      </p:sp>
      <p:sp>
        <p:nvSpPr>
          <p:cNvPr id="431" name="Google Shape;431;p38: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9: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39: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Launchpad tab, found under the Home page, provides quick access to various pillars of operations.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capabilities of VCF Operations are categorized into these separate pillars.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These pillars facilitate the management of configurations, performance optimization, capacity optimization, and troubleshooting of issues.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439" name="Google Shape;439;p39: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4: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200"/>
              <a:buFont typeface="Arial"/>
              <a:buNone/>
            </a:pPr>
            <a:r>
              <a:t/>
            </a:r>
            <a:endParaRPr/>
          </a:p>
        </p:txBody>
      </p:sp>
      <p:sp>
        <p:nvSpPr>
          <p:cNvPr id="168" name="Google Shape;168;p4: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0: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40: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Inventory page allows viewing of objects in the entire fleet and infrastructure. This includes domains, virtual machines, datastores, networks, and groups.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Metrics, alerts, topology, and logs associated with each object are viewable and interactive.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To display the correct inventory list, the corresponding account information must be added to VCF Operations.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For example, adding a vCenter account to the VCF Operations console will enable VCF Operations to display data and inventory tracking.</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In order to show the correct inventory list on the Inventory page, you must add the corresponding account information to VCF Operations. For example, you can add vCenter account to your VCF Operations console, and VCF Operations will then be able to display data and inventory tracking in the VCF Operations console.</a:t>
            </a:r>
            <a:endParaRPr/>
          </a:p>
        </p:txBody>
      </p:sp>
      <p:sp>
        <p:nvSpPr>
          <p:cNvPr id="447" name="Google Shape;447;p40: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1: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41: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Infrastructure Operations page provides monitoring of the entire infrastructure. This includes virtual machines, storage, network, licenses, and other components.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Dashboards and reports are configurable to display data crucial for infrastructure health and resource optimization.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Alerts can be activated to capture specific issues or irregular symptoms.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Troubleshooting benchmarks assist in resolving outstanding issues.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455" name="Google Shape;455;p41: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2: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42: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Workload Operations page enables monitoring of applications and services. This includes services running within provisioned guest operating systems and those in the virtual environment.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Application monitoring can be achieved using the Telegraf agent.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Workload Operations menus provide options to deploy Telegraf agents to target virtual machines.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463" name="Google Shape;463;p42: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3: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43: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Fleet Management page allows for managing the VCF deployment and VCF Operations nodes.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Capabilities include Identity &amp; Access, which configures Single Sign On (SSO) for VCF components using one set of credentials.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Certificates are viewable, renewable, or replaceable for each VCF component.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Root and local admin passwords for each VCF component are managed.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Tags are created and managed to group objects by their logical function.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Configuration drifts are captured and remediated.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Lifecycle management deploys and manages VCF capabilities, such as automation and additional SSO identity brokers.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status of initiated tasks is monitored.</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76200" lvl="0" marL="0" rtl="0" algn="l">
              <a:spcBef>
                <a:spcPts val="0"/>
              </a:spcBef>
              <a:spcAft>
                <a:spcPts val="0"/>
              </a:spcAft>
              <a:buClr>
                <a:srgbClr val="000000"/>
              </a:buClr>
              <a:buSzPts val="1200"/>
              <a:buFont typeface="Arial"/>
              <a:buChar char="•"/>
            </a:pPr>
            <a:r>
              <a:rPr b="1" lang="en-GB">
                <a:solidFill>
                  <a:srgbClr val="000000"/>
                </a:solidFill>
                <a:latin typeface="Arial"/>
                <a:ea typeface="Arial"/>
                <a:cs typeface="Arial"/>
                <a:sym typeface="Arial"/>
              </a:rPr>
              <a:t>Identity &amp; Access</a:t>
            </a:r>
            <a:r>
              <a:rPr lang="en-GB"/>
              <a:t>: Configures SSO to access VCF components with one set of credentials.</a:t>
            </a:r>
            <a:endParaRPr/>
          </a:p>
          <a:p>
            <a:pPr indent="-76200" lvl="0" marL="0" rtl="0" algn="l">
              <a:spcBef>
                <a:spcPts val="0"/>
              </a:spcBef>
              <a:spcAft>
                <a:spcPts val="0"/>
              </a:spcAft>
              <a:buClr>
                <a:srgbClr val="000000"/>
              </a:buClr>
              <a:buSzPts val="1200"/>
              <a:buFont typeface="Arial"/>
              <a:buChar char="•"/>
            </a:pPr>
            <a:r>
              <a:rPr b="1" lang="en-GB">
                <a:solidFill>
                  <a:srgbClr val="000000"/>
                </a:solidFill>
                <a:latin typeface="Arial"/>
                <a:ea typeface="Arial"/>
                <a:cs typeface="Arial"/>
                <a:sym typeface="Arial"/>
              </a:rPr>
              <a:t>Certificates</a:t>
            </a:r>
            <a:r>
              <a:rPr lang="en-GB"/>
              <a:t>: Views, renews, or replaces the certificate for each VCF component.</a:t>
            </a:r>
            <a:endParaRPr/>
          </a:p>
          <a:p>
            <a:pPr indent="-76200" lvl="0" marL="0" rtl="0" algn="l">
              <a:spcBef>
                <a:spcPts val="0"/>
              </a:spcBef>
              <a:spcAft>
                <a:spcPts val="0"/>
              </a:spcAft>
              <a:buClr>
                <a:srgbClr val="000000"/>
              </a:buClr>
              <a:buSzPts val="1200"/>
              <a:buFont typeface="Arial"/>
              <a:buChar char="•"/>
            </a:pPr>
            <a:r>
              <a:rPr b="1" lang="en-GB">
                <a:solidFill>
                  <a:srgbClr val="000000"/>
                </a:solidFill>
                <a:latin typeface="Arial"/>
                <a:ea typeface="Arial"/>
                <a:cs typeface="Arial"/>
                <a:sym typeface="Arial"/>
              </a:rPr>
              <a:t>Passwords</a:t>
            </a:r>
            <a:r>
              <a:rPr lang="en-GB"/>
              <a:t>: Manages the root and local admin password for each VCF component.</a:t>
            </a:r>
            <a:endParaRPr/>
          </a:p>
          <a:p>
            <a:pPr indent="-76200" lvl="0" marL="0" rtl="0" algn="l">
              <a:spcBef>
                <a:spcPts val="0"/>
              </a:spcBef>
              <a:spcAft>
                <a:spcPts val="0"/>
              </a:spcAft>
              <a:buClr>
                <a:srgbClr val="000000"/>
              </a:buClr>
              <a:buSzPts val="1200"/>
              <a:buFont typeface="Arial"/>
              <a:buChar char="•"/>
            </a:pPr>
            <a:r>
              <a:rPr b="1" lang="en-GB">
                <a:solidFill>
                  <a:srgbClr val="000000"/>
                </a:solidFill>
                <a:latin typeface="Arial"/>
                <a:ea typeface="Arial"/>
                <a:cs typeface="Arial"/>
                <a:sym typeface="Arial"/>
              </a:rPr>
              <a:t>Tags</a:t>
            </a:r>
            <a:r>
              <a:rPr lang="en-GB"/>
              <a:t>: Creates and manages tags to group objects by their logical function.</a:t>
            </a:r>
            <a:endParaRPr/>
          </a:p>
          <a:p>
            <a:pPr indent="-76200" lvl="0" marL="0" rtl="0" algn="l">
              <a:spcBef>
                <a:spcPts val="0"/>
              </a:spcBef>
              <a:spcAft>
                <a:spcPts val="0"/>
              </a:spcAft>
              <a:buClr>
                <a:srgbClr val="000000"/>
              </a:buClr>
              <a:buSzPts val="1200"/>
              <a:buFont typeface="Arial"/>
              <a:buChar char="•"/>
            </a:pPr>
            <a:r>
              <a:rPr b="1" lang="en-GB">
                <a:solidFill>
                  <a:srgbClr val="000000"/>
                </a:solidFill>
                <a:latin typeface="Arial"/>
                <a:ea typeface="Arial"/>
                <a:cs typeface="Arial"/>
                <a:sym typeface="Arial"/>
              </a:rPr>
              <a:t>Configuration Drifts</a:t>
            </a:r>
            <a:r>
              <a:rPr lang="en-GB"/>
              <a:t>: Captures and remediates configuration drifts.</a:t>
            </a:r>
            <a:endParaRPr/>
          </a:p>
          <a:p>
            <a:pPr indent="-76200" lvl="0" marL="0" rtl="0" algn="l">
              <a:spcBef>
                <a:spcPts val="0"/>
              </a:spcBef>
              <a:spcAft>
                <a:spcPts val="0"/>
              </a:spcAft>
              <a:buClr>
                <a:srgbClr val="000000"/>
              </a:buClr>
              <a:buSzPts val="1200"/>
              <a:buFont typeface="Arial"/>
              <a:buChar char="•"/>
            </a:pPr>
            <a:r>
              <a:rPr b="1" lang="en-GB">
                <a:solidFill>
                  <a:srgbClr val="000000"/>
                </a:solidFill>
                <a:latin typeface="Arial"/>
                <a:ea typeface="Arial"/>
                <a:cs typeface="Arial"/>
                <a:sym typeface="Arial"/>
              </a:rPr>
              <a:t>Lifecycle</a:t>
            </a:r>
            <a:r>
              <a:rPr lang="en-GB"/>
              <a:t>: Deploys and manages VCF capabilities, such as automation and additional SSO identity broker.</a:t>
            </a:r>
            <a:endParaRPr/>
          </a:p>
          <a:p>
            <a:pPr indent="-76200" lvl="0" marL="0" rtl="0" algn="l">
              <a:spcBef>
                <a:spcPts val="0"/>
              </a:spcBef>
              <a:spcAft>
                <a:spcPts val="0"/>
              </a:spcAft>
              <a:buClr>
                <a:srgbClr val="000000"/>
              </a:buClr>
              <a:buSzPts val="1200"/>
              <a:buFont typeface="Arial"/>
              <a:buChar char="•"/>
            </a:pPr>
            <a:r>
              <a:rPr b="1" lang="en-GB">
                <a:solidFill>
                  <a:srgbClr val="000000"/>
                </a:solidFill>
                <a:latin typeface="Arial"/>
                <a:ea typeface="Arial"/>
                <a:cs typeface="Arial"/>
                <a:sym typeface="Arial"/>
              </a:rPr>
              <a:t>Tasks</a:t>
            </a:r>
            <a:r>
              <a:rPr lang="en-GB"/>
              <a:t>: Monitors the status of initiated tasks.</a:t>
            </a:r>
            <a:endParaRPr/>
          </a:p>
        </p:txBody>
      </p:sp>
      <p:sp>
        <p:nvSpPr>
          <p:cNvPr id="471" name="Google Shape;471;p43: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4: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44: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Capacity page enables monitoring resource utilization, planning for growth, achieving cost efficiency, and maintaining performance in a virtualized environment.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Capacity option allows for assessing data center capacity. It helps identify savings and automate reclamation.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Capacity planning based on demand across clouds is supported. The system can predict demand and shortfalls, offering recommendations.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Additionally, it allows for assessing the costs associated with running the data center.</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Capacity option enables you to perform the following activities:</a:t>
            </a:r>
            <a:endParaRPr/>
          </a:p>
          <a:p>
            <a:pPr indent="-76200" lvl="0" marL="0" rtl="0" algn="l">
              <a:spcBef>
                <a:spcPts val="0"/>
              </a:spcBef>
              <a:spcAft>
                <a:spcPts val="0"/>
              </a:spcAft>
              <a:buClr>
                <a:schemeClr val="dk1"/>
              </a:buClr>
              <a:buSzPts val="1200"/>
              <a:buFont typeface="Arial"/>
              <a:buChar char="•"/>
            </a:pPr>
            <a:r>
              <a:rPr lang="en-GB"/>
              <a:t>Assess the capacity of the data center.</a:t>
            </a:r>
            <a:endParaRPr/>
          </a:p>
          <a:p>
            <a:pPr indent="-76200" lvl="0" marL="0" rtl="0" algn="l">
              <a:spcBef>
                <a:spcPts val="0"/>
              </a:spcBef>
              <a:spcAft>
                <a:spcPts val="0"/>
              </a:spcAft>
              <a:buClr>
                <a:schemeClr val="dk1"/>
              </a:buClr>
              <a:buSzPts val="1200"/>
              <a:buFont typeface="Arial"/>
              <a:buChar char="•"/>
            </a:pPr>
            <a:r>
              <a:rPr lang="en-GB"/>
              <a:t>Identify savings and automate reclamation.</a:t>
            </a:r>
            <a:endParaRPr/>
          </a:p>
          <a:p>
            <a:pPr indent="-76200" lvl="0" marL="0" rtl="0" algn="l">
              <a:spcBef>
                <a:spcPts val="0"/>
              </a:spcBef>
              <a:spcAft>
                <a:spcPts val="0"/>
              </a:spcAft>
              <a:buClr>
                <a:schemeClr val="dk1"/>
              </a:buClr>
              <a:buSzPts val="1200"/>
              <a:buFont typeface="Arial"/>
              <a:buChar char="•"/>
            </a:pPr>
            <a:r>
              <a:rPr lang="en-GB"/>
              <a:t>Plan capacity based on the demand across clouds.</a:t>
            </a:r>
            <a:endParaRPr/>
          </a:p>
          <a:p>
            <a:pPr indent="-76200" lvl="0" marL="0" rtl="0" algn="l">
              <a:spcBef>
                <a:spcPts val="0"/>
              </a:spcBef>
              <a:spcAft>
                <a:spcPts val="0"/>
              </a:spcAft>
              <a:buClr>
                <a:schemeClr val="dk1"/>
              </a:buClr>
              <a:buSzPts val="1200"/>
              <a:buFont typeface="Arial"/>
              <a:buChar char="•"/>
            </a:pPr>
            <a:r>
              <a:rPr lang="en-GB"/>
              <a:t>Predict demand and shortfalls and get recommendations.</a:t>
            </a:r>
            <a:endParaRPr/>
          </a:p>
          <a:p>
            <a:pPr indent="-76200" lvl="0" marL="0" rtl="0" algn="l">
              <a:spcBef>
                <a:spcPts val="0"/>
              </a:spcBef>
              <a:spcAft>
                <a:spcPts val="0"/>
              </a:spcAft>
              <a:buClr>
                <a:schemeClr val="dk1"/>
              </a:buClr>
              <a:buSzPts val="1200"/>
              <a:buFont typeface="Arial"/>
              <a:buChar char="•"/>
            </a:pPr>
            <a:r>
              <a:rPr lang="en-GB"/>
              <a:t>Assess the costs of running the data center.</a:t>
            </a:r>
            <a:endParaRPr/>
          </a:p>
          <a:p>
            <a:pPr indent="0" lvl="0" marL="0" rtl="0" algn="l">
              <a:spcBef>
                <a:spcPts val="0"/>
              </a:spcBef>
              <a:spcAft>
                <a:spcPts val="0"/>
              </a:spcAft>
              <a:buClr>
                <a:schemeClr val="dk1"/>
              </a:buClr>
              <a:buSzPts val="1200"/>
              <a:buFont typeface="Arial"/>
              <a:buNone/>
            </a:pPr>
            <a:r>
              <a:t/>
            </a:r>
            <a:endParaRPr/>
          </a:p>
        </p:txBody>
      </p:sp>
      <p:sp>
        <p:nvSpPr>
          <p:cNvPr id="479" name="Google Shape;479;p44: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5: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45: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Security page offers insights into Security Operations and Audit Events.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Various VMware predefined benchmarks and regulatory benchmarks can be enabled to enforce compliance monitoring.</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487" name="Google Shape;487;p45: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6: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46: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License Management page allows for managing VCF product registrations and licenses for an organization.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 also provides monitoring capabilities for product and license usage.</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495" name="Google Shape;495;p46: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7: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47: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Administration page facilitates the configuration and management of integration accounts, cloud proxies, and collector groups.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Global settings for the VCF Operations console are configurable, including data retention history, cost or price units, and session timeout.</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503" name="Google Shape;503;p47: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8: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48: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Developer Center page provides access to useful product APIs and CLI libraries. This enables additional methods for infrastructure operations and management.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Custom management packs can be constructed using Management Pack Builder. This is a no code, user friendly tool for building data source connectivity and API commands to achieve specific outcomes.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511" name="Google Shape;511;p48: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9: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49: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VCF Operations connects to and analyzes data from other VMware data sources, such as vCenter.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From the VCF Operations console Home page, navigate to Overview, select vCenter, and click ADD ACCOUNT to configure the vCenter environment as a data source.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Once the vCenter account is added, the VCF Operations console will display data, including an inventory list, gathered from the vCenter environment.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Additional accounts can be added through Administration &gt; Integrations on the left side of the VCF Operations navigation menu.</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519" name="Google Shape;519;p49: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5: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5: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200"/>
              <a:buFont typeface="Arial"/>
              <a:buNone/>
            </a:pPr>
            <a:r>
              <a:t/>
            </a:r>
            <a:endParaRPr/>
          </a:p>
        </p:txBody>
      </p:sp>
      <p:sp>
        <p:nvSpPr>
          <p:cNvPr id="175" name="Google Shape;175;p5: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50: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p50: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Observability function pillar offers quick access to monitoring and troubleshooting options within VCF Operations.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These functions can be accessed by clicking Observability under the Launchpad tab.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same options are also available through the Infrastructure Operations section on the left side of the VCF Operations navigation menu.</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527" name="Google Shape;527;p50: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1: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51: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The search function, located at the top of the VCF Operations console, is a powerful tool designed to quickly locate specific objects or information within your environment. Instead of navigating through multiple menus, users can directly input a query.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system supports searching across various categories, including objects like virtual machines or hosts, performance metrics, specific features, dashboards, and reports.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capability significantly enhances the operational efficiency by providing a streamlined way to pinpoint relevant data for troubleshooting, monitoring, or reporting purposes.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For instance, if you need to find a particular VM's details, or a specific performance metric, you can leverage this search bar to quickly pull up the relevant information without extensive manual Browse.</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535" name="Google Shape;535;p51: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52: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52: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Following our discussion on the general capabilities of the search function, this slide provides a practical example of its use.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Here, a user initiates a search by typing "vmware" into the search bar. As the term is entered, the system dynamically generates a list of suggestions, categorizing them by object type, such as VMware Cloud or vCenter Service.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real-time suggestion feature helps users quickly narrow down their search. From this list, a user can directly click on any of the suggested links.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action will immediately navigate them to the summary page for that specific object, providing a quick way to access detailed information without additional clicks or navigation steps.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demonstrates how the search function streamlines the process of finding and accessing specific elements within the VCF Operations console.</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543" name="Google Shape;543;p52: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53: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53: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200"/>
              <a:buFont typeface="Arial"/>
              <a:buNone/>
            </a:pPr>
            <a:r>
              <a:t/>
            </a:r>
            <a:endParaRPr/>
          </a:p>
        </p:txBody>
      </p:sp>
      <p:sp>
        <p:nvSpPr>
          <p:cNvPr id="551" name="Google Shape;551;p53: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4: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p54: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1"/>
              </a:buClr>
              <a:buSzPts val="1200"/>
              <a:buFont typeface="Arial"/>
              <a:buNone/>
            </a:pPr>
            <a:r>
              <a:t/>
            </a:r>
            <a:endParaRPr/>
          </a:p>
        </p:txBody>
      </p:sp>
      <p:sp>
        <p:nvSpPr>
          <p:cNvPr id="558" name="Google Shape;558;p54: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6: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VCF Operations is the operations management platform that is part of the VMware Cloud Foundation product suite.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 delivers intelligent operations management with application-to-storage visibility across physical, virtual, and cloud infrastructures.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This platform enables you to view and manage your entire fleet and all VCF deployments, along with their associated management and workload domains, from a single location.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VCF Operations provides a more simplified and streamlined experience for organizations transitioning to complex private, hybrid, and multi-cloud IT environments.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 concept of a VCF Fleet within VCF Operations encompasses a broad scope, including VCF Operations nodes such as primary, replica, data, and cloud proxy, as well as operations for logs, networks, automations, and more.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 also includes the underlying platform components like SDDC Managers, vCenters, ESXi hosts, NSX instances, clusters, VMs, and datastores.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In VCF Operations, the concept of </a:t>
            </a:r>
            <a:r>
              <a:rPr b="1" lang="en-GB" sz="1000">
                <a:solidFill>
                  <a:srgbClr val="000000"/>
                </a:solidFill>
                <a:latin typeface="Arial"/>
                <a:ea typeface="Arial"/>
                <a:cs typeface="Arial"/>
                <a:sym typeface="Arial"/>
              </a:rPr>
              <a:t>VCF Fleet</a:t>
            </a:r>
            <a:r>
              <a:rPr lang="en-GB" sz="1000">
                <a:solidFill>
                  <a:schemeClr val="dk2"/>
                </a:solidFill>
                <a:latin typeface="Arial"/>
                <a:ea typeface="Arial"/>
                <a:cs typeface="Arial"/>
                <a:sym typeface="Arial"/>
              </a:rPr>
              <a:t> has a broad scope that includes the VCF Operations nodes (primary, replica, data, cloud proxy, operations for logs, networks, automations, and etc.), and the platform (SDDC Managers, the vCenters, the ESXi hosts, the NSX instances, the clusters, the VMs, the datastores, and etc.).</a:t>
            </a:r>
            <a:endParaRPr/>
          </a:p>
        </p:txBody>
      </p:sp>
      <p:sp>
        <p:nvSpPr>
          <p:cNvPr id="182" name="Google Shape;182;p6: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7: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VCF Operations offers several key features. These include comprehensive monitoring and management capabilities to support your entire fleet, along with predictive analytics for continuous operations management.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 provides continuous performance optimization and intelligent remediation capabilities, as well as real-time, predictive capacity and cost analytics to proactively forecast demand and deliver actionable recommendations.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VCF Operations also offers cost transparency across private, hybrid, and public clouds to optimize planning.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It includes automation capabilities to support capacity planning, workload placement, and infrastructure optimization, and integrated compliance features to reduce risks and ensure regulatory standards compliance.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Finally, it supports physical, virtual, and cloud infrastructure and container platforms.</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190" name="Google Shape;190;p7: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8: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With its 360-degree infrastructure management capabilities, VCF Operations can assist organizations in achieving various key use case domains.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These include visibility and observability, analytics and reporting, and performance and optimization.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Furthermore, it offers capacity and cost management, intelligent remediation, and integrated compliance and security operations.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Finally, VCF Operations supports network operations and configuration management.</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197" name="Google Shape;197;p8: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9:notes"/>
          <p:cNvSpPr/>
          <p:nvPr>
            <p:ph idx="2" type="sldImg"/>
          </p:nvPr>
        </p:nvSpPr>
        <p:spPr>
          <a:xfrm>
            <a:off x="884238" y="639763"/>
            <a:ext cx="5546725" cy="31210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9:notes"/>
          <p:cNvSpPr txBox="1"/>
          <p:nvPr>
            <p:ph idx="1" type="body"/>
          </p:nvPr>
        </p:nvSpPr>
        <p:spPr>
          <a:xfrm>
            <a:off x="487680" y="4000500"/>
            <a:ext cx="6339840" cy="512064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chemeClr val="dk2"/>
              </a:buClr>
              <a:buSzPts val="1000"/>
              <a:buFont typeface="Arial"/>
              <a:buNone/>
            </a:pPr>
            <a:r>
              <a:rPr b="1" lang="en-GB" sz="1000">
                <a:solidFill>
                  <a:schemeClr val="dk2"/>
                </a:solidFill>
                <a:latin typeface="Arial"/>
                <a:ea typeface="Arial"/>
                <a:cs typeface="Arial"/>
                <a:sym typeface="Arial"/>
              </a:rPr>
              <a:t>TalkTrack:</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VCF Operations integrates various infrastructure operations features to provide comprehensive visibility and observability across your entire fleet.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 wide range of data metrics are collected from infrastructure objects, which are then utilized in visibility tools such as Dashboards, Views, and Reports to help organizations understand the status of their infrastructure. </a:t>
            </a:r>
            <a:br>
              <a:rPr lang="en-GB" sz="1200">
                <a:solidFill>
                  <a:schemeClr val="dk1"/>
                </a:solidFill>
                <a:latin typeface="Arial"/>
                <a:ea typeface="Arial"/>
                <a:cs typeface="Arial"/>
                <a:sym typeface="Arial"/>
              </a:rPr>
            </a:br>
            <a:r>
              <a:rPr lang="en-GB" sz="1000">
                <a:solidFill>
                  <a:schemeClr val="dk2"/>
                </a:solidFill>
                <a:latin typeface="Arial"/>
                <a:ea typeface="Arial"/>
                <a:cs typeface="Arial"/>
                <a:sym typeface="Arial"/>
              </a:rPr>
              <a:t>Additionally, VCF Operations can assist organizations in monitoring their Kubernetes deployment and Tanzu workloads directly from the VCF Operations console.</a:t>
            </a:r>
            <a:endParaRPr/>
          </a:p>
          <a:p>
            <a:pPr indent="0" lvl="0" marL="0" rtl="0" algn="l">
              <a:spcBef>
                <a:spcPts val="0"/>
              </a:spcBef>
              <a:spcAft>
                <a:spcPts val="0"/>
              </a:spcAft>
              <a:buClr>
                <a:schemeClr val="dk2"/>
              </a:buClr>
              <a:buSzPts val="1000"/>
              <a:buFont typeface="Arial"/>
              <a:buNone/>
            </a:pPr>
            <a:r>
              <a:rPr lang="en-GB" sz="1000">
                <a:solidFill>
                  <a:schemeClr val="dk2"/>
                </a:solidFill>
                <a:latin typeface="Arial"/>
                <a:ea typeface="Arial"/>
                <a:cs typeface="Arial"/>
                <a:sym typeface="Arial"/>
              </a:rPr>
              <a:t>&lt;End&gt;</a:t>
            </a:r>
            <a:endParaRPr/>
          </a:p>
          <a:p>
            <a:pPr indent="0" lvl="0" marL="0" rtl="0" algn="l">
              <a:spcBef>
                <a:spcPts val="0"/>
              </a:spcBef>
              <a:spcAft>
                <a:spcPts val="0"/>
              </a:spcAft>
              <a:buClr>
                <a:schemeClr val="dk1"/>
              </a:buClr>
              <a:buSzPts val="1000"/>
              <a:buFont typeface="Arial"/>
              <a:buNone/>
            </a:pPr>
            <a:r>
              <a:t/>
            </a:r>
            <a:endParaRPr sz="1000">
              <a:solidFill>
                <a:schemeClr val="dk2"/>
              </a:solidFill>
              <a:latin typeface="Arial"/>
              <a:ea typeface="Arial"/>
              <a:cs typeface="Arial"/>
              <a:sym typeface="Arial"/>
            </a:endParaRPr>
          </a:p>
        </p:txBody>
      </p:sp>
      <p:sp>
        <p:nvSpPr>
          <p:cNvPr id="205" name="Google Shape;205;p9:notes"/>
          <p:cNvSpPr txBox="1"/>
          <p:nvPr>
            <p:ph idx="12" type="sldNum"/>
          </p:nvPr>
        </p:nvSpPr>
        <p:spPr>
          <a:xfrm>
            <a:off x="4143587" y="9119474"/>
            <a:ext cx="3169920" cy="480060"/>
          </a:xfrm>
          <a:prstGeom prst="rect">
            <a:avLst/>
          </a:prstGeom>
          <a:noFill/>
          <a:ln>
            <a:noFill/>
          </a:ln>
        </p:spPr>
        <p:txBody>
          <a:bodyPr anchorCtr="0" anchor="b" bIns="48500" lIns="97025" spcFirstLastPara="1" rIns="97025" wrap="square" tIns="48500">
            <a:noAutofit/>
          </a:bodyPr>
          <a:lstStyle/>
          <a:p>
            <a:pPr indent="0" lvl="0" marL="0" rtl="0" algn="r">
              <a:spcBef>
                <a:spcPts val="0"/>
              </a:spcBef>
              <a:spcAft>
                <a:spcPts val="0"/>
              </a:spcAft>
              <a:buNone/>
            </a:pPr>
            <a:fld id="{00000000-1234-1234-1234-123412341234}" type="slidenum">
              <a:rPr lang="en-GB" sz="1300"/>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
  <p:cSld name="TitleSlide">
    <p:spTree>
      <p:nvGrpSpPr>
        <p:cNvPr id="33" name="Shape 33"/>
        <p:cNvGrpSpPr/>
        <p:nvPr/>
      </p:nvGrpSpPr>
      <p:grpSpPr>
        <a:xfrm>
          <a:off x="0" y="0"/>
          <a:ext cx="0" cy="0"/>
          <a:chOff x="0" y="0"/>
          <a:chExt cx="0" cy="0"/>
        </a:xfrm>
      </p:grpSpPr>
      <p:sp>
        <p:nvSpPr>
          <p:cNvPr id="34" name="Google Shape;34;p56"/>
          <p:cNvSpPr/>
          <p:nvPr/>
        </p:nvSpPr>
        <p:spPr>
          <a:xfrm>
            <a:off x="-7657" y="0"/>
            <a:ext cx="12199657" cy="498110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1800">
              <a:solidFill>
                <a:schemeClr val="dk2"/>
              </a:solidFill>
              <a:latin typeface="Arial"/>
              <a:ea typeface="Arial"/>
              <a:cs typeface="Arial"/>
              <a:sym typeface="Arial"/>
            </a:endParaRPr>
          </a:p>
        </p:txBody>
      </p:sp>
      <p:sp>
        <p:nvSpPr>
          <p:cNvPr id="35" name="Google Shape;35;p56"/>
          <p:cNvSpPr txBox="1"/>
          <p:nvPr>
            <p:ph type="title"/>
          </p:nvPr>
        </p:nvSpPr>
        <p:spPr>
          <a:xfrm>
            <a:off x="6591600" y="1702800"/>
            <a:ext cx="5104195" cy="1234440"/>
          </a:xfrm>
          <a:prstGeom prst="rect">
            <a:avLst/>
          </a:prstGeom>
          <a:noFill/>
          <a:ln>
            <a:noFill/>
          </a:ln>
        </p:spPr>
        <p:txBody>
          <a:bodyPr anchorCtr="0" anchor="t" bIns="0" lIns="0" spcFirstLastPara="1" rIns="0" wrap="square" tIns="0">
            <a:noAutofit/>
          </a:bodyPr>
          <a:lstStyle>
            <a:lvl1pPr lvl="0" algn="l">
              <a:lnSpc>
                <a:spcPct val="111111"/>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6" name="Google Shape;36;p56"/>
          <p:cNvGrpSpPr/>
          <p:nvPr/>
        </p:nvGrpSpPr>
        <p:grpSpPr>
          <a:xfrm>
            <a:off x="265695" y="6323271"/>
            <a:ext cx="1249547" cy="369649"/>
            <a:chOff x="265625" y="6323271"/>
            <a:chExt cx="1249222" cy="369649"/>
          </a:xfrm>
        </p:grpSpPr>
        <p:grpSp>
          <p:nvGrpSpPr>
            <p:cNvPr id="37" name="Google Shape;37;p56"/>
            <p:cNvGrpSpPr/>
            <p:nvPr/>
          </p:nvGrpSpPr>
          <p:grpSpPr>
            <a:xfrm>
              <a:off x="745455" y="6594444"/>
              <a:ext cx="722663" cy="98476"/>
              <a:chOff x="745455" y="6594444"/>
              <a:chExt cx="722663" cy="98476"/>
            </a:xfrm>
          </p:grpSpPr>
          <p:sp>
            <p:nvSpPr>
              <p:cNvPr id="38" name="Google Shape;38;p56"/>
              <p:cNvSpPr/>
              <p:nvPr/>
            </p:nvSpPr>
            <p:spPr>
              <a:xfrm>
                <a:off x="745455" y="6594444"/>
                <a:ext cx="55936" cy="81777"/>
              </a:xfrm>
              <a:custGeom>
                <a:rect b="b" l="l" r="r" t="t"/>
                <a:pathLst>
                  <a:path extrusionOk="0" h="81777" w="55936">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39" name="Google Shape;39;p56"/>
              <p:cNvSpPr/>
              <p:nvPr/>
            </p:nvSpPr>
            <p:spPr>
              <a:xfrm>
                <a:off x="809582" y="6618699"/>
                <a:ext cx="55872" cy="74221"/>
              </a:xfrm>
              <a:custGeom>
                <a:rect b="b" l="l" r="r" t="t"/>
                <a:pathLst>
                  <a:path extrusionOk="0" h="74221" w="55872">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40" name="Google Shape;40;p56"/>
              <p:cNvSpPr/>
              <p:nvPr/>
            </p:nvSpPr>
            <p:spPr>
              <a:xfrm>
                <a:off x="913010" y="6597746"/>
                <a:ext cx="64317" cy="77079"/>
              </a:xfrm>
              <a:custGeom>
                <a:rect b="b" l="l" r="r" t="t"/>
                <a:pathLst>
                  <a:path extrusionOk="0" h="77079" w="64317">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41" name="Google Shape;41;p56"/>
              <p:cNvSpPr/>
              <p:nvPr/>
            </p:nvSpPr>
            <p:spPr>
              <a:xfrm>
                <a:off x="991041" y="6615627"/>
                <a:ext cx="34095" cy="59325"/>
              </a:xfrm>
              <a:custGeom>
                <a:rect b="b" l="l" r="r" t="t"/>
                <a:pathLst>
                  <a:path extrusionOk="0" h="59325" w="3409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42" name="Google Shape;42;p56"/>
              <p:cNvSpPr/>
              <p:nvPr/>
            </p:nvSpPr>
            <p:spPr>
              <a:xfrm>
                <a:off x="1031485" y="6615587"/>
                <a:ext cx="62094" cy="60762"/>
              </a:xfrm>
              <a:custGeom>
                <a:rect b="b" l="l" r="r" t="t"/>
                <a:pathLst>
                  <a:path extrusionOk="0" h="60762" w="62094">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43" name="Google Shape;43;p56"/>
              <p:cNvSpPr/>
              <p:nvPr/>
            </p:nvSpPr>
            <p:spPr>
              <a:xfrm>
                <a:off x="1103168" y="6615904"/>
                <a:ext cx="52698" cy="60190"/>
              </a:xfrm>
              <a:custGeom>
                <a:rect b="b" l="l" r="r" t="t"/>
                <a:pathLst>
                  <a:path extrusionOk="0" h="60190" w="52698">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44" name="Google Shape;44;p56"/>
              <p:cNvSpPr/>
              <p:nvPr/>
            </p:nvSpPr>
            <p:spPr>
              <a:xfrm>
                <a:off x="1168882" y="6594444"/>
                <a:ext cx="60253" cy="81713"/>
              </a:xfrm>
              <a:custGeom>
                <a:rect b="b" l="l" r="r" t="t"/>
                <a:pathLst>
                  <a:path extrusionOk="0" h="81713" w="6025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45" name="Google Shape;45;p56"/>
              <p:cNvSpPr/>
              <p:nvPr/>
            </p:nvSpPr>
            <p:spPr>
              <a:xfrm>
                <a:off x="1242659" y="6615587"/>
                <a:ext cx="53904" cy="60762"/>
              </a:xfrm>
              <a:custGeom>
                <a:rect b="b" l="l" r="r" t="t"/>
                <a:pathLst>
                  <a:path extrusionOk="0" h="60762" w="53904">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46" name="Google Shape;46;p56"/>
              <p:cNvSpPr/>
              <p:nvPr/>
            </p:nvSpPr>
            <p:spPr>
              <a:xfrm>
                <a:off x="1303928" y="6615587"/>
                <a:ext cx="62094" cy="60762"/>
              </a:xfrm>
              <a:custGeom>
                <a:rect b="b" l="l" r="r" t="t"/>
                <a:pathLst>
                  <a:path extrusionOk="0" h="60762" w="62094">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47" name="Google Shape;47;p56"/>
              <p:cNvSpPr/>
              <p:nvPr/>
            </p:nvSpPr>
            <p:spPr>
              <a:xfrm>
                <a:off x="1379484" y="6615524"/>
                <a:ext cx="88634" cy="59554"/>
              </a:xfrm>
              <a:custGeom>
                <a:rect b="b" l="l" r="r" t="t"/>
                <a:pathLst>
                  <a:path extrusionOk="0" h="59554" w="8863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grpSp>
        <p:grpSp>
          <p:nvGrpSpPr>
            <p:cNvPr id="48" name="Google Shape;48;p56"/>
            <p:cNvGrpSpPr/>
            <p:nvPr/>
          </p:nvGrpSpPr>
          <p:grpSpPr>
            <a:xfrm>
              <a:off x="265625" y="6323271"/>
              <a:ext cx="1249222" cy="190348"/>
              <a:chOff x="265625" y="6323271"/>
              <a:chExt cx="1249222" cy="190348"/>
            </a:xfrm>
          </p:grpSpPr>
          <p:sp>
            <p:nvSpPr>
              <p:cNvPr id="49" name="Google Shape;49;p56"/>
              <p:cNvSpPr/>
              <p:nvPr/>
            </p:nvSpPr>
            <p:spPr>
              <a:xfrm>
                <a:off x="745773" y="6327144"/>
                <a:ext cx="264126" cy="184633"/>
              </a:xfrm>
              <a:custGeom>
                <a:rect b="b" l="l" r="r" t="t"/>
                <a:pathLst>
                  <a:path extrusionOk="0" h="184633" w="264126">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50" name="Google Shape;50;p56"/>
              <p:cNvSpPr/>
              <p:nvPr/>
            </p:nvSpPr>
            <p:spPr>
              <a:xfrm>
                <a:off x="1200945" y="6326827"/>
                <a:ext cx="102285" cy="184697"/>
              </a:xfrm>
              <a:custGeom>
                <a:rect b="b" l="l" r="r" t="t"/>
                <a:pathLst>
                  <a:path extrusionOk="0" h="184697" w="102285">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51" name="Google Shape;51;p56"/>
              <p:cNvSpPr/>
              <p:nvPr/>
            </p:nvSpPr>
            <p:spPr>
              <a:xfrm>
                <a:off x="1301262" y="6326700"/>
                <a:ext cx="166856" cy="186538"/>
              </a:xfrm>
              <a:custGeom>
                <a:rect b="b" l="l" r="r" t="t"/>
                <a:pathLst>
                  <a:path extrusionOk="0" h="186538" w="166856">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52" name="Google Shape;52;p56"/>
              <p:cNvSpPr/>
              <p:nvPr/>
            </p:nvSpPr>
            <p:spPr>
              <a:xfrm>
                <a:off x="1010406" y="6327144"/>
                <a:ext cx="157967" cy="186157"/>
              </a:xfrm>
              <a:custGeom>
                <a:rect b="b" l="l" r="r" t="t"/>
                <a:pathLst>
                  <a:path extrusionOk="0" h="186157" w="15796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53" name="Google Shape;53;p56"/>
              <p:cNvSpPr/>
              <p:nvPr/>
            </p:nvSpPr>
            <p:spPr>
              <a:xfrm>
                <a:off x="265625" y="6323271"/>
                <a:ext cx="468782" cy="190348"/>
              </a:xfrm>
              <a:custGeom>
                <a:rect b="b" l="l" r="r" t="t"/>
                <a:pathLst>
                  <a:path extrusionOk="0" h="190348" w="468782">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54" name="Google Shape;54;p56"/>
              <p:cNvSpPr/>
              <p:nvPr/>
            </p:nvSpPr>
            <p:spPr>
              <a:xfrm>
                <a:off x="1470340" y="6326700"/>
                <a:ext cx="44507" cy="44761"/>
              </a:xfrm>
              <a:custGeom>
                <a:rect b="b" l="l" r="r" t="t"/>
                <a:pathLst>
                  <a:path extrusionOk="0" h="44761" w="44507">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55" name="Google Shape;55;p56"/>
              <p:cNvSpPr/>
              <p:nvPr/>
            </p:nvSpPr>
            <p:spPr>
              <a:xfrm>
                <a:off x="1484118" y="6337811"/>
                <a:ext cx="17968" cy="21714"/>
              </a:xfrm>
              <a:custGeom>
                <a:rect b="b" l="l" r="r" t="t"/>
                <a:pathLst>
                  <a:path extrusionOk="0" h="21714" w="17968">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grpSp>
      </p:grpSp>
      <p:sp>
        <p:nvSpPr>
          <p:cNvPr id="56" name="Google Shape;56;p56"/>
          <p:cNvSpPr txBox="1"/>
          <p:nvPr/>
        </p:nvSpPr>
        <p:spPr>
          <a:xfrm>
            <a:off x="1645084" y="6483318"/>
            <a:ext cx="3574697"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GB" sz="700">
                <a:solidFill>
                  <a:srgbClr val="000000"/>
                </a:solidFill>
                <a:latin typeface="Arial"/>
                <a:ea typeface="Arial"/>
                <a:cs typeface="Arial"/>
                <a:sym typeface="Arial"/>
              </a:rPr>
              <a:t>Broadcom Proprietary and Confidential. Copyright © 2025 Broadcom.  </a:t>
            </a:r>
            <a:endParaRPr/>
          </a:p>
          <a:p>
            <a:pPr indent="0" lvl="0" marL="0" marR="0" rtl="0" algn="l">
              <a:lnSpc>
                <a:spcPct val="100000"/>
              </a:lnSpc>
              <a:spcBef>
                <a:spcPts val="0"/>
              </a:spcBef>
              <a:spcAft>
                <a:spcPts val="0"/>
              </a:spcAft>
              <a:buClr>
                <a:srgbClr val="000000"/>
              </a:buClr>
              <a:buSzPts val="700"/>
              <a:buFont typeface="Arial"/>
              <a:buNone/>
            </a:pPr>
            <a:r>
              <a:rPr lang="en-GB" sz="700">
                <a:solidFill>
                  <a:srgbClr val="000000"/>
                </a:solidFill>
                <a:latin typeface="Arial"/>
                <a:ea typeface="Arial"/>
                <a:cs typeface="Arial"/>
                <a:sym typeface="Arial"/>
              </a:rPr>
              <a:t>All Rights Reserved. The term “Broadcom” refers to Broadcom Inc. and/or its subsidiaries.</a:t>
            </a:r>
            <a:endParaRPr/>
          </a:p>
        </p:txBody>
      </p:sp>
      <p:sp>
        <p:nvSpPr>
          <p:cNvPr id="57" name="Google Shape;57;p56"/>
          <p:cNvSpPr/>
          <p:nvPr/>
        </p:nvSpPr>
        <p:spPr>
          <a:xfrm>
            <a:off x="-3811" y="-260"/>
            <a:ext cx="6334843" cy="4737302"/>
          </a:xfrm>
          <a:custGeom>
            <a:rect b="b" l="l" r="r" t="t"/>
            <a:pathLst>
              <a:path extrusionOk="0" h="4737302" w="6334843">
                <a:moveTo>
                  <a:pt x="0" y="0"/>
                </a:moveTo>
                <a:lnTo>
                  <a:pt x="6334843" y="0"/>
                </a:lnTo>
                <a:lnTo>
                  <a:pt x="1987292" y="4347552"/>
                </a:lnTo>
                <a:cubicBezTo>
                  <a:pt x="1737727" y="4597117"/>
                  <a:pt x="1399274" y="4737302"/>
                  <a:pt x="1046384" y="4737302"/>
                </a:cubicBezTo>
                <a:lnTo>
                  <a:pt x="0" y="4737302"/>
                </a:lnTo>
                <a:close/>
              </a:path>
            </a:pathLst>
          </a:custGeom>
          <a:gradFill>
            <a:gsLst>
              <a:gs pos="0">
                <a:schemeClr val="accent4"/>
              </a:gs>
              <a:gs pos="7000">
                <a:schemeClr val="accent4"/>
              </a:gs>
              <a:gs pos="83000">
                <a:schemeClr val="accent3"/>
              </a:gs>
              <a:gs pos="100000">
                <a:schemeClr val="accent3"/>
              </a:gs>
            </a:gsLst>
            <a:lin ang="1919999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 name="Google Shape;58;p56"/>
          <p:cNvSpPr/>
          <p:nvPr/>
        </p:nvSpPr>
        <p:spPr>
          <a:xfrm>
            <a:off x="-7657" y="648483"/>
            <a:ext cx="12205474" cy="5413289"/>
          </a:xfrm>
          <a:custGeom>
            <a:rect b="b" l="l" r="r" t="t"/>
            <a:pathLst>
              <a:path extrusionOk="0" h="5413289" w="12205474">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0">
                <a:srgbClr val="0095C4"/>
              </a:gs>
              <a:gs pos="20000">
                <a:srgbClr val="0095C4"/>
              </a:gs>
              <a:gs pos="80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HalfHalf">
  <p:cSld name="VertHalfHalf">
    <p:spTree>
      <p:nvGrpSpPr>
        <p:cNvPr id="113" name="Shape 113"/>
        <p:cNvGrpSpPr/>
        <p:nvPr/>
      </p:nvGrpSpPr>
      <p:grpSpPr>
        <a:xfrm>
          <a:off x="0" y="0"/>
          <a:ext cx="0" cy="0"/>
          <a:chOff x="0" y="0"/>
          <a:chExt cx="0" cy="0"/>
        </a:xfrm>
      </p:grpSpPr>
      <p:sp>
        <p:nvSpPr>
          <p:cNvPr id="114" name="Google Shape;114;p65"/>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2200"/>
              <a:buFont typeface="Arial"/>
              <a:buNone/>
              <a:defRPr b="0" sz="2200">
                <a:solidFill>
                  <a:schemeClr val="accen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65"/>
          <p:cNvSpPr txBox="1"/>
          <p:nvPr>
            <p:ph idx="1" type="body"/>
          </p:nvPr>
        </p:nvSpPr>
        <p:spPr>
          <a:xfrm>
            <a:off x="609600" y="914400"/>
            <a:ext cx="10972800" cy="2375807"/>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
        <p:nvSpPr>
          <p:cNvPr id="116" name="Google Shape;116;p65"/>
          <p:cNvSpPr txBox="1"/>
          <p:nvPr>
            <p:ph idx="2" type="body"/>
          </p:nvPr>
        </p:nvSpPr>
        <p:spPr>
          <a:xfrm>
            <a:off x="609600" y="3567793"/>
            <a:ext cx="10972800" cy="2602188"/>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OneThirdTwoThird">
  <p:cSld name="VertOneThirdTwoThird">
    <p:spTree>
      <p:nvGrpSpPr>
        <p:cNvPr id="117" name="Shape 117"/>
        <p:cNvGrpSpPr/>
        <p:nvPr/>
      </p:nvGrpSpPr>
      <p:grpSpPr>
        <a:xfrm>
          <a:off x="0" y="0"/>
          <a:ext cx="0" cy="0"/>
          <a:chOff x="0" y="0"/>
          <a:chExt cx="0" cy="0"/>
        </a:xfrm>
      </p:grpSpPr>
      <p:sp>
        <p:nvSpPr>
          <p:cNvPr id="118" name="Google Shape;118;p66"/>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2200"/>
              <a:buFont typeface="Arial"/>
              <a:buNone/>
              <a:defRPr b="0" sz="2200">
                <a:solidFill>
                  <a:schemeClr val="accen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66"/>
          <p:cNvSpPr txBox="1"/>
          <p:nvPr>
            <p:ph idx="1" type="body"/>
          </p:nvPr>
        </p:nvSpPr>
        <p:spPr>
          <a:xfrm>
            <a:off x="609600" y="914400"/>
            <a:ext cx="10972800" cy="1764792"/>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
        <p:nvSpPr>
          <p:cNvPr id="120" name="Google Shape;120;p66"/>
          <p:cNvSpPr txBox="1"/>
          <p:nvPr>
            <p:ph idx="2" type="body"/>
          </p:nvPr>
        </p:nvSpPr>
        <p:spPr>
          <a:xfrm>
            <a:off x="609600" y="2872280"/>
            <a:ext cx="10972800" cy="3301162"/>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Note">
  <p:cSld name="SlideNote">
    <p:spTree>
      <p:nvGrpSpPr>
        <p:cNvPr id="121" name="Shape 121"/>
        <p:cNvGrpSpPr/>
        <p:nvPr/>
      </p:nvGrpSpPr>
      <p:grpSpPr>
        <a:xfrm>
          <a:off x="0" y="0"/>
          <a:ext cx="0" cy="0"/>
          <a:chOff x="0" y="0"/>
          <a:chExt cx="0" cy="0"/>
        </a:xfrm>
      </p:grpSpPr>
      <p:sp>
        <p:nvSpPr>
          <p:cNvPr id="122" name="Google Shape;122;p67"/>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67"/>
          <p:cNvSpPr txBox="1"/>
          <p:nvPr>
            <p:ph idx="1" type="body"/>
          </p:nvPr>
        </p:nvSpPr>
        <p:spPr>
          <a:xfrm>
            <a:off x="609600" y="983069"/>
            <a:ext cx="10972800" cy="5166804"/>
          </a:xfrm>
          <a:prstGeom prst="rect">
            <a:avLst/>
          </a:prstGeom>
          <a:noFill/>
          <a:ln>
            <a:noFill/>
          </a:ln>
        </p:spPr>
        <p:txBody>
          <a:bodyPr anchorCtr="0" anchor="t" bIns="0" lIns="0" spcFirstLastPara="1" rIns="0" wrap="square" tIns="0">
            <a:norm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Content">
  <p:cSld name="SingleContent">
    <p:spTree>
      <p:nvGrpSpPr>
        <p:cNvPr id="59" name="Shape 59"/>
        <p:cNvGrpSpPr/>
        <p:nvPr/>
      </p:nvGrpSpPr>
      <p:grpSpPr>
        <a:xfrm>
          <a:off x="0" y="0"/>
          <a:ext cx="0" cy="0"/>
          <a:chOff x="0" y="0"/>
          <a:chExt cx="0" cy="0"/>
        </a:xfrm>
      </p:grpSpPr>
      <p:sp>
        <p:nvSpPr>
          <p:cNvPr id="60" name="Google Shape;60;p57"/>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lvl1pPr lvl="0" algn="l">
              <a:lnSpc>
                <a:spcPct val="133333"/>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57"/>
          <p:cNvSpPr txBox="1"/>
          <p:nvPr>
            <p:ph idx="1" type="body"/>
          </p:nvPr>
        </p:nvSpPr>
        <p:spPr>
          <a:xfrm>
            <a:off x="609600" y="914401"/>
            <a:ext cx="10972800" cy="5251450"/>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 Leaf" showMasterSp="0">
  <p:cSld name="Transition">
    <p:spTree>
      <p:nvGrpSpPr>
        <p:cNvPr id="62" name="Shape 62"/>
        <p:cNvGrpSpPr/>
        <p:nvPr/>
      </p:nvGrpSpPr>
      <p:grpSpPr>
        <a:xfrm>
          <a:off x="0" y="0"/>
          <a:ext cx="0" cy="0"/>
          <a:chOff x="0" y="0"/>
          <a:chExt cx="0" cy="0"/>
        </a:xfrm>
      </p:grpSpPr>
      <p:pic>
        <p:nvPicPr>
          <p:cNvPr descr="A logo with a blue and green gradient&#10;&#10;Description automatically generated" id="63" name="Google Shape;63;p58"/>
          <p:cNvPicPr preferRelativeResize="0"/>
          <p:nvPr/>
        </p:nvPicPr>
        <p:blipFill rotWithShape="1">
          <a:blip r:embed="rId2">
            <a:alphaModFix/>
          </a:blip>
          <a:srcRect b="0" l="0" r="0" t="0"/>
          <a:stretch/>
        </p:blipFill>
        <p:spPr>
          <a:xfrm>
            <a:off x="879" y="0"/>
            <a:ext cx="12191123" cy="6858494"/>
          </a:xfrm>
          <a:prstGeom prst="rect">
            <a:avLst/>
          </a:prstGeom>
          <a:noFill/>
          <a:ln>
            <a:noFill/>
          </a:ln>
        </p:spPr>
      </p:pic>
      <p:grpSp>
        <p:nvGrpSpPr>
          <p:cNvPr id="64" name="Google Shape;64;p58"/>
          <p:cNvGrpSpPr/>
          <p:nvPr/>
        </p:nvGrpSpPr>
        <p:grpSpPr>
          <a:xfrm>
            <a:off x="265694" y="6323272"/>
            <a:ext cx="1249547" cy="369649"/>
            <a:chOff x="265625" y="6323271"/>
            <a:chExt cx="1249222" cy="369649"/>
          </a:xfrm>
        </p:grpSpPr>
        <p:grpSp>
          <p:nvGrpSpPr>
            <p:cNvPr id="65" name="Google Shape;65;p58"/>
            <p:cNvGrpSpPr/>
            <p:nvPr/>
          </p:nvGrpSpPr>
          <p:grpSpPr>
            <a:xfrm>
              <a:off x="745455" y="6594444"/>
              <a:ext cx="722663" cy="98476"/>
              <a:chOff x="745455" y="6594444"/>
              <a:chExt cx="722663" cy="98476"/>
            </a:xfrm>
          </p:grpSpPr>
          <p:sp>
            <p:nvSpPr>
              <p:cNvPr id="66" name="Google Shape;66;p58"/>
              <p:cNvSpPr/>
              <p:nvPr/>
            </p:nvSpPr>
            <p:spPr>
              <a:xfrm>
                <a:off x="745455" y="6594444"/>
                <a:ext cx="55936" cy="81777"/>
              </a:xfrm>
              <a:custGeom>
                <a:rect b="b" l="l" r="r" t="t"/>
                <a:pathLst>
                  <a:path extrusionOk="0" h="81777" w="55936">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 name="Google Shape;67;p58"/>
              <p:cNvSpPr/>
              <p:nvPr/>
            </p:nvSpPr>
            <p:spPr>
              <a:xfrm>
                <a:off x="809582" y="6618699"/>
                <a:ext cx="55872" cy="74221"/>
              </a:xfrm>
              <a:custGeom>
                <a:rect b="b" l="l" r="r" t="t"/>
                <a:pathLst>
                  <a:path extrusionOk="0" h="74221" w="55872">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 name="Google Shape;68;p58"/>
              <p:cNvSpPr/>
              <p:nvPr/>
            </p:nvSpPr>
            <p:spPr>
              <a:xfrm>
                <a:off x="913010" y="6597746"/>
                <a:ext cx="64317" cy="77079"/>
              </a:xfrm>
              <a:custGeom>
                <a:rect b="b" l="l" r="r" t="t"/>
                <a:pathLst>
                  <a:path extrusionOk="0" h="77079" w="64317">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 name="Google Shape;69;p58"/>
              <p:cNvSpPr/>
              <p:nvPr/>
            </p:nvSpPr>
            <p:spPr>
              <a:xfrm>
                <a:off x="991041" y="6615627"/>
                <a:ext cx="34095" cy="59325"/>
              </a:xfrm>
              <a:custGeom>
                <a:rect b="b" l="l" r="r" t="t"/>
                <a:pathLst>
                  <a:path extrusionOk="0" h="59325" w="3409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 name="Google Shape;70;p58"/>
              <p:cNvSpPr/>
              <p:nvPr/>
            </p:nvSpPr>
            <p:spPr>
              <a:xfrm>
                <a:off x="1031485" y="6615587"/>
                <a:ext cx="62094" cy="60762"/>
              </a:xfrm>
              <a:custGeom>
                <a:rect b="b" l="l" r="r" t="t"/>
                <a:pathLst>
                  <a:path extrusionOk="0" h="60762" w="62094">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 name="Google Shape;71;p58"/>
              <p:cNvSpPr/>
              <p:nvPr/>
            </p:nvSpPr>
            <p:spPr>
              <a:xfrm>
                <a:off x="1103168" y="6615904"/>
                <a:ext cx="52698" cy="60190"/>
              </a:xfrm>
              <a:custGeom>
                <a:rect b="b" l="l" r="r" t="t"/>
                <a:pathLst>
                  <a:path extrusionOk="0" h="60190" w="52698">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 name="Google Shape;72;p58"/>
              <p:cNvSpPr/>
              <p:nvPr/>
            </p:nvSpPr>
            <p:spPr>
              <a:xfrm>
                <a:off x="1168882" y="6594444"/>
                <a:ext cx="60253" cy="81713"/>
              </a:xfrm>
              <a:custGeom>
                <a:rect b="b" l="l" r="r" t="t"/>
                <a:pathLst>
                  <a:path extrusionOk="0" h="81713" w="6025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 name="Google Shape;73;p58"/>
              <p:cNvSpPr/>
              <p:nvPr/>
            </p:nvSpPr>
            <p:spPr>
              <a:xfrm>
                <a:off x="1242659" y="6615587"/>
                <a:ext cx="53904" cy="60762"/>
              </a:xfrm>
              <a:custGeom>
                <a:rect b="b" l="l" r="r" t="t"/>
                <a:pathLst>
                  <a:path extrusionOk="0" h="60762" w="53904">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 name="Google Shape;74;p58"/>
              <p:cNvSpPr/>
              <p:nvPr/>
            </p:nvSpPr>
            <p:spPr>
              <a:xfrm>
                <a:off x="1303928" y="6615587"/>
                <a:ext cx="62094" cy="60762"/>
              </a:xfrm>
              <a:custGeom>
                <a:rect b="b" l="l" r="r" t="t"/>
                <a:pathLst>
                  <a:path extrusionOk="0" h="60762" w="62094">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 name="Google Shape;75;p58"/>
              <p:cNvSpPr/>
              <p:nvPr/>
            </p:nvSpPr>
            <p:spPr>
              <a:xfrm>
                <a:off x="1379484" y="6615524"/>
                <a:ext cx="88634" cy="59554"/>
              </a:xfrm>
              <a:custGeom>
                <a:rect b="b" l="l" r="r" t="t"/>
                <a:pathLst>
                  <a:path extrusionOk="0" h="59554" w="8863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76" name="Google Shape;76;p58"/>
            <p:cNvGrpSpPr/>
            <p:nvPr/>
          </p:nvGrpSpPr>
          <p:grpSpPr>
            <a:xfrm>
              <a:off x="265625" y="6323271"/>
              <a:ext cx="1249222" cy="190348"/>
              <a:chOff x="265625" y="6323271"/>
              <a:chExt cx="1249222" cy="190348"/>
            </a:xfrm>
          </p:grpSpPr>
          <p:sp>
            <p:nvSpPr>
              <p:cNvPr id="77" name="Google Shape;77;p58"/>
              <p:cNvSpPr/>
              <p:nvPr/>
            </p:nvSpPr>
            <p:spPr>
              <a:xfrm>
                <a:off x="745773" y="6327144"/>
                <a:ext cx="264126" cy="184633"/>
              </a:xfrm>
              <a:custGeom>
                <a:rect b="b" l="l" r="r" t="t"/>
                <a:pathLst>
                  <a:path extrusionOk="0" h="184633" w="264126">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 name="Google Shape;78;p58"/>
              <p:cNvSpPr/>
              <p:nvPr/>
            </p:nvSpPr>
            <p:spPr>
              <a:xfrm>
                <a:off x="1200945" y="6326827"/>
                <a:ext cx="102285" cy="184697"/>
              </a:xfrm>
              <a:custGeom>
                <a:rect b="b" l="l" r="r" t="t"/>
                <a:pathLst>
                  <a:path extrusionOk="0" h="184697" w="102285">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 name="Google Shape;79;p58"/>
              <p:cNvSpPr/>
              <p:nvPr/>
            </p:nvSpPr>
            <p:spPr>
              <a:xfrm>
                <a:off x="1301262" y="6326700"/>
                <a:ext cx="166856" cy="186538"/>
              </a:xfrm>
              <a:custGeom>
                <a:rect b="b" l="l" r="r" t="t"/>
                <a:pathLst>
                  <a:path extrusionOk="0" h="186538" w="166856">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 name="Google Shape;80;p58"/>
              <p:cNvSpPr/>
              <p:nvPr/>
            </p:nvSpPr>
            <p:spPr>
              <a:xfrm>
                <a:off x="1010406" y="6327144"/>
                <a:ext cx="157967" cy="186157"/>
              </a:xfrm>
              <a:custGeom>
                <a:rect b="b" l="l" r="r" t="t"/>
                <a:pathLst>
                  <a:path extrusionOk="0" h="186157" w="15796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 name="Google Shape;81;p58"/>
              <p:cNvSpPr/>
              <p:nvPr/>
            </p:nvSpPr>
            <p:spPr>
              <a:xfrm>
                <a:off x="265625" y="6323271"/>
                <a:ext cx="468782" cy="190348"/>
              </a:xfrm>
              <a:custGeom>
                <a:rect b="b" l="l" r="r" t="t"/>
                <a:pathLst>
                  <a:path extrusionOk="0" h="190348" w="468782">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 name="Google Shape;82;p58"/>
              <p:cNvSpPr/>
              <p:nvPr/>
            </p:nvSpPr>
            <p:spPr>
              <a:xfrm>
                <a:off x="1470340" y="6326700"/>
                <a:ext cx="44507" cy="44761"/>
              </a:xfrm>
              <a:custGeom>
                <a:rect b="b" l="l" r="r" t="t"/>
                <a:pathLst>
                  <a:path extrusionOk="0" h="44761" w="44507">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 name="Google Shape;83;p58"/>
              <p:cNvSpPr/>
              <p:nvPr/>
            </p:nvSpPr>
            <p:spPr>
              <a:xfrm>
                <a:off x="1484118" y="6337811"/>
                <a:ext cx="17968" cy="21714"/>
              </a:xfrm>
              <a:custGeom>
                <a:rect b="b" l="l" r="r" t="t"/>
                <a:pathLst>
                  <a:path extrusionOk="0" h="21714" w="17968">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
        <p:nvSpPr>
          <p:cNvPr id="84" name="Google Shape;84;p58"/>
          <p:cNvSpPr txBox="1"/>
          <p:nvPr>
            <p:ph type="title"/>
          </p:nvPr>
        </p:nvSpPr>
        <p:spPr>
          <a:xfrm>
            <a:off x="571282" y="2494217"/>
            <a:ext cx="6429300" cy="1229360"/>
          </a:xfrm>
          <a:prstGeom prst="rect">
            <a:avLst/>
          </a:prstGeom>
          <a:noFill/>
          <a:ln>
            <a:noFill/>
          </a:ln>
        </p:spPr>
        <p:txBody>
          <a:bodyPr anchorCtr="0" anchor="t" bIns="0" lIns="0" spcFirstLastPara="1" rIns="0" wrap="square" tIns="0">
            <a:noAutofit/>
          </a:bodyPr>
          <a:lstStyle>
            <a:lvl1pPr lvl="0" algn="l">
              <a:lnSpc>
                <a:spcPct val="111111"/>
              </a:lnSpc>
              <a:spcBef>
                <a:spcPts val="120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58"/>
          <p:cNvSpPr txBox="1"/>
          <p:nvPr/>
        </p:nvSpPr>
        <p:spPr>
          <a:xfrm>
            <a:off x="1645084" y="6488393"/>
            <a:ext cx="3574697"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GB" sz="700">
                <a:solidFill>
                  <a:srgbClr val="000000"/>
                </a:solidFill>
                <a:latin typeface="Arial"/>
                <a:ea typeface="Arial"/>
                <a:cs typeface="Arial"/>
                <a:sym typeface="Arial"/>
              </a:rPr>
              <a:t>Broadcom Proprietary and Confidential. Copyright © 2025 Broadcom.  </a:t>
            </a:r>
            <a:endParaRPr/>
          </a:p>
          <a:p>
            <a:pPr indent="0" lvl="0" marL="0" marR="0" rtl="0" algn="l">
              <a:lnSpc>
                <a:spcPct val="100000"/>
              </a:lnSpc>
              <a:spcBef>
                <a:spcPts val="0"/>
              </a:spcBef>
              <a:spcAft>
                <a:spcPts val="0"/>
              </a:spcAft>
              <a:buClr>
                <a:srgbClr val="000000"/>
              </a:buClr>
              <a:buSzPts val="700"/>
              <a:buFont typeface="Arial"/>
              <a:buNone/>
            </a:pPr>
            <a:r>
              <a:rPr lang="en-GB" sz="700">
                <a:solidFill>
                  <a:srgbClr val="000000"/>
                </a:solidFill>
                <a:latin typeface="Arial"/>
                <a:ea typeface="Arial"/>
                <a:cs typeface="Arial"/>
                <a:sym typeface="Arial"/>
              </a:rPr>
              <a:t>All Rights Reserved. The term “Broadcom” refers to Broadcom Inc. and/or its subsidiaries.</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ThirdOneThird">
  <p:cSld name="TwoThirdOneThird">
    <p:spTree>
      <p:nvGrpSpPr>
        <p:cNvPr id="86" name="Shape 86"/>
        <p:cNvGrpSpPr/>
        <p:nvPr/>
      </p:nvGrpSpPr>
      <p:grpSpPr>
        <a:xfrm>
          <a:off x="0" y="0"/>
          <a:ext cx="0" cy="0"/>
          <a:chOff x="0" y="0"/>
          <a:chExt cx="0" cy="0"/>
        </a:xfrm>
      </p:grpSpPr>
      <p:sp>
        <p:nvSpPr>
          <p:cNvPr id="87" name="Google Shape;87;p59"/>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2200"/>
              <a:buFont typeface="Arial"/>
              <a:buNone/>
              <a:defRPr b="0" sz="2200">
                <a:solidFill>
                  <a:schemeClr val="accen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59"/>
          <p:cNvSpPr txBox="1"/>
          <p:nvPr>
            <p:ph idx="1" type="body"/>
          </p:nvPr>
        </p:nvSpPr>
        <p:spPr>
          <a:xfrm>
            <a:off x="609600" y="914400"/>
            <a:ext cx="7264400" cy="5251450"/>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
        <p:nvSpPr>
          <p:cNvPr id="89" name="Google Shape;89;p59"/>
          <p:cNvSpPr txBox="1"/>
          <p:nvPr>
            <p:ph idx="2" type="body"/>
          </p:nvPr>
        </p:nvSpPr>
        <p:spPr>
          <a:xfrm>
            <a:off x="8011855" y="914400"/>
            <a:ext cx="3570545" cy="5251450"/>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ySide">
  <p:cSld name="SideBySide">
    <p:spTree>
      <p:nvGrpSpPr>
        <p:cNvPr id="90" name="Shape 90"/>
        <p:cNvGrpSpPr/>
        <p:nvPr/>
      </p:nvGrpSpPr>
      <p:grpSpPr>
        <a:xfrm>
          <a:off x="0" y="0"/>
          <a:ext cx="0" cy="0"/>
          <a:chOff x="0" y="0"/>
          <a:chExt cx="0" cy="0"/>
        </a:xfrm>
      </p:grpSpPr>
      <p:sp>
        <p:nvSpPr>
          <p:cNvPr id="91" name="Google Shape;91;p60"/>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60"/>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
        <p:nvSpPr>
          <p:cNvPr id="93" name="Google Shape;93;p60"/>
          <p:cNvSpPr txBox="1"/>
          <p:nvPr>
            <p:ph idx="2" type="body"/>
          </p:nvPr>
        </p:nvSpPr>
        <p:spPr>
          <a:xfrm>
            <a:off x="6162675" y="914400"/>
            <a:ext cx="5419725" cy="5251450"/>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AndImage">
  <p:cSld name="TextAndImage">
    <p:spTree>
      <p:nvGrpSpPr>
        <p:cNvPr id="94" name="Shape 94"/>
        <p:cNvGrpSpPr/>
        <p:nvPr/>
      </p:nvGrpSpPr>
      <p:grpSpPr>
        <a:xfrm>
          <a:off x="0" y="0"/>
          <a:ext cx="0" cy="0"/>
          <a:chOff x="0" y="0"/>
          <a:chExt cx="0" cy="0"/>
        </a:xfrm>
      </p:grpSpPr>
      <p:sp>
        <p:nvSpPr>
          <p:cNvPr id="95" name="Google Shape;95;p61"/>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lvl1pPr lvl="0" algn="l">
              <a:lnSpc>
                <a:spcPct val="109090"/>
              </a:lnSpc>
              <a:spcBef>
                <a:spcPts val="0"/>
              </a:spcBef>
              <a:spcAft>
                <a:spcPts val="0"/>
              </a:spcAft>
              <a:buClr>
                <a:schemeClr val="accent2"/>
              </a:buClr>
              <a:buSzPts val="2200"/>
              <a:buFont typeface="Arial"/>
              <a:buNone/>
              <a:defRPr b="0" sz="2200">
                <a:solidFill>
                  <a:schemeClr val="accen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61"/>
          <p:cNvSpPr txBox="1"/>
          <p:nvPr>
            <p:ph idx="1" type="body"/>
          </p:nvPr>
        </p:nvSpPr>
        <p:spPr>
          <a:xfrm>
            <a:off x="609600" y="914400"/>
            <a:ext cx="10972800" cy="587830"/>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Font typeface="Arial"/>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
        <p:nvSpPr>
          <p:cNvPr id="97" name="Google Shape;97;p61"/>
          <p:cNvSpPr txBox="1"/>
          <p:nvPr>
            <p:ph idx="2" type="body"/>
          </p:nvPr>
        </p:nvSpPr>
        <p:spPr>
          <a:xfrm>
            <a:off x="609600" y="1582738"/>
            <a:ext cx="10972800" cy="4583112"/>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ThirdTwoThird" type="twoObj">
  <p:cSld name="TWO_OBJECTS">
    <p:spTree>
      <p:nvGrpSpPr>
        <p:cNvPr id="98" name="Shape 98"/>
        <p:cNvGrpSpPr/>
        <p:nvPr/>
      </p:nvGrpSpPr>
      <p:grpSpPr>
        <a:xfrm>
          <a:off x="0" y="0"/>
          <a:ext cx="0" cy="0"/>
          <a:chOff x="0" y="0"/>
          <a:chExt cx="0" cy="0"/>
        </a:xfrm>
      </p:grpSpPr>
      <p:sp>
        <p:nvSpPr>
          <p:cNvPr id="99" name="Google Shape;99;p62"/>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lvl1pPr lvl="0" algn="l">
              <a:lnSpc>
                <a:spcPct val="133333"/>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62"/>
          <p:cNvSpPr txBox="1"/>
          <p:nvPr>
            <p:ph idx="1" type="body"/>
          </p:nvPr>
        </p:nvSpPr>
        <p:spPr>
          <a:xfrm>
            <a:off x="4377837" y="914400"/>
            <a:ext cx="7204563" cy="5251450"/>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Font typeface="Arial"/>
              <a:buNone/>
              <a:defRPr sz="1800"/>
            </a:lvl1pPr>
            <a:lvl2pPr indent="-342900" lvl="1" marL="914400" algn="l">
              <a:lnSpc>
                <a:spcPct val="111111"/>
              </a:lnSpc>
              <a:spcBef>
                <a:spcPts val="1200"/>
              </a:spcBef>
              <a:spcAft>
                <a:spcPts val="0"/>
              </a:spcAft>
              <a:buClr>
                <a:schemeClr val="dk2"/>
              </a:buClr>
              <a:buSzPts val="1800"/>
              <a:buChar char="•"/>
              <a:defRPr sz="1800"/>
            </a:lvl2pPr>
            <a:lvl3pPr indent="-342900" lvl="2" marL="1371600" algn="l">
              <a:lnSpc>
                <a:spcPct val="111111"/>
              </a:lnSpc>
              <a:spcBef>
                <a:spcPts val="1200"/>
              </a:spcBef>
              <a:spcAft>
                <a:spcPts val="0"/>
              </a:spcAft>
              <a:buSzPts val="1800"/>
              <a:buChar char="–"/>
              <a:defRPr sz="1800"/>
            </a:lvl3pPr>
            <a:lvl4pPr indent="-342900" lvl="3" marL="1828800" algn="l">
              <a:lnSpc>
                <a:spcPct val="111111"/>
              </a:lnSpc>
              <a:spcBef>
                <a:spcPts val="1200"/>
              </a:spcBef>
              <a:spcAft>
                <a:spcPts val="0"/>
              </a:spcAft>
              <a:buSzPts val="1800"/>
              <a:buChar char="•"/>
              <a:defRPr sz="1800"/>
            </a:lvl4pPr>
            <a:lvl5pPr indent="-342900" lvl="4" marL="2286000" algn="l">
              <a:lnSpc>
                <a:spcPct val="111111"/>
              </a:lnSpc>
              <a:spcBef>
                <a:spcPts val="1200"/>
              </a:spcBef>
              <a:spcAft>
                <a:spcPts val="0"/>
              </a:spcAft>
              <a:buSzPts val="1800"/>
              <a:buChar char="–"/>
              <a:defRPr sz="1800"/>
            </a:lvl5pPr>
            <a:lvl6pPr indent="-228600" lvl="5" marL="2743200" algn="l">
              <a:lnSpc>
                <a:spcPct val="90000"/>
              </a:lnSpc>
              <a:spcBef>
                <a:spcPts val="600"/>
              </a:spcBef>
              <a:spcAft>
                <a:spcPts val="0"/>
              </a:spcAft>
              <a:buSzPts val="1260"/>
              <a:buNone/>
              <a:defRPr sz="1400"/>
            </a:lvl6pPr>
            <a:lvl7pPr indent="-355600" lvl="6" marL="3200400" algn="l">
              <a:lnSpc>
                <a:spcPct val="90000"/>
              </a:lnSpc>
              <a:spcBef>
                <a:spcPts val="1200"/>
              </a:spcBef>
              <a:spcAft>
                <a:spcPts val="0"/>
              </a:spcAft>
              <a:buClr>
                <a:schemeClr val="dk2"/>
              </a:buClr>
              <a:buSzPts val="2000"/>
              <a:buChar char="•"/>
              <a:defRPr sz="2000"/>
            </a:lvl7pPr>
            <a:lvl8pPr indent="-308609" lvl="7" marL="3657600" algn="l">
              <a:lnSpc>
                <a:spcPct val="90000"/>
              </a:lnSpc>
              <a:spcBef>
                <a:spcPts val="600"/>
              </a:spcBef>
              <a:spcAft>
                <a:spcPts val="0"/>
              </a:spcAft>
              <a:buClr>
                <a:schemeClr val="dk2"/>
              </a:buClr>
              <a:buSzPts val="1260"/>
              <a:buChar char="–"/>
              <a:defRPr sz="1400"/>
            </a:lvl8pPr>
            <a:lvl9pPr indent="-308609" lvl="8" marL="4114800" algn="l">
              <a:lnSpc>
                <a:spcPct val="90000"/>
              </a:lnSpc>
              <a:spcBef>
                <a:spcPts val="600"/>
              </a:spcBef>
              <a:spcAft>
                <a:spcPts val="0"/>
              </a:spcAft>
              <a:buClr>
                <a:schemeClr val="dk2"/>
              </a:buClr>
              <a:buSzPts val="1260"/>
              <a:buChar char="•"/>
              <a:defRPr sz="1400"/>
            </a:lvl9pPr>
          </a:lstStyle>
          <a:p/>
        </p:txBody>
      </p:sp>
      <p:sp>
        <p:nvSpPr>
          <p:cNvPr id="101" name="Google Shape;101;p62"/>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Font typeface="Arial"/>
              <a:buNone/>
              <a:defRPr sz="1800"/>
            </a:lvl1pPr>
            <a:lvl2pPr indent="-342900" lvl="1" marL="914400" algn="l">
              <a:lnSpc>
                <a:spcPct val="111111"/>
              </a:lnSpc>
              <a:spcBef>
                <a:spcPts val="1200"/>
              </a:spcBef>
              <a:spcAft>
                <a:spcPts val="0"/>
              </a:spcAft>
              <a:buClr>
                <a:schemeClr val="dk2"/>
              </a:buClr>
              <a:buSzPts val="1800"/>
              <a:buChar char="•"/>
              <a:defRPr sz="1800"/>
            </a:lvl2pPr>
            <a:lvl3pPr indent="-342900" lvl="2" marL="1371600" algn="l">
              <a:lnSpc>
                <a:spcPct val="111111"/>
              </a:lnSpc>
              <a:spcBef>
                <a:spcPts val="1200"/>
              </a:spcBef>
              <a:spcAft>
                <a:spcPts val="0"/>
              </a:spcAft>
              <a:buSzPts val="1800"/>
              <a:buChar char="–"/>
              <a:defRPr sz="1800"/>
            </a:lvl3pPr>
            <a:lvl4pPr indent="-342900" lvl="3" marL="1828800" algn="l">
              <a:lnSpc>
                <a:spcPct val="111111"/>
              </a:lnSpc>
              <a:spcBef>
                <a:spcPts val="1200"/>
              </a:spcBef>
              <a:spcAft>
                <a:spcPts val="0"/>
              </a:spcAft>
              <a:buSzPts val="1800"/>
              <a:buChar char="•"/>
              <a:defRPr sz="1800"/>
            </a:lvl4pPr>
            <a:lvl5pPr indent="-342900" lvl="4" marL="2286000" algn="l">
              <a:lnSpc>
                <a:spcPct val="111111"/>
              </a:lnSpc>
              <a:spcBef>
                <a:spcPts val="1200"/>
              </a:spcBef>
              <a:spcAft>
                <a:spcPts val="0"/>
              </a:spcAft>
              <a:buSzPts val="1800"/>
              <a:buChar char="–"/>
              <a:defRPr sz="1800"/>
            </a:lvl5pPr>
            <a:lvl6pPr indent="-228600" lvl="5" marL="2743200" algn="l">
              <a:lnSpc>
                <a:spcPct val="90000"/>
              </a:lnSpc>
              <a:spcBef>
                <a:spcPts val="600"/>
              </a:spcBef>
              <a:spcAft>
                <a:spcPts val="0"/>
              </a:spcAft>
              <a:buSzPts val="1260"/>
              <a:buNone/>
              <a:defRPr sz="1400"/>
            </a:lvl6pPr>
            <a:lvl7pPr indent="-355600" lvl="6" marL="3200400" algn="l">
              <a:lnSpc>
                <a:spcPct val="90000"/>
              </a:lnSpc>
              <a:spcBef>
                <a:spcPts val="1200"/>
              </a:spcBef>
              <a:spcAft>
                <a:spcPts val="0"/>
              </a:spcAft>
              <a:buClr>
                <a:schemeClr val="dk2"/>
              </a:buClr>
              <a:buSzPts val="2000"/>
              <a:buChar char="•"/>
              <a:defRPr sz="2000"/>
            </a:lvl7pPr>
            <a:lvl8pPr indent="-308609" lvl="7" marL="3657600" algn="l">
              <a:lnSpc>
                <a:spcPct val="90000"/>
              </a:lnSpc>
              <a:spcBef>
                <a:spcPts val="600"/>
              </a:spcBef>
              <a:spcAft>
                <a:spcPts val="0"/>
              </a:spcAft>
              <a:buClr>
                <a:schemeClr val="dk2"/>
              </a:buClr>
              <a:buSzPts val="1260"/>
              <a:buChar char="–"/>
              <a:defRPr sz="1400"/>
            </a:lvl8pPr>
            <a:lvl9pPr indent="-308609" lvl="8" marL="4114800" algn="l">
              <a:lnSpc>
                <a:spcPct val="90000"/>
              </a:lnSpc>
              <a:spcBef>
                <a:spcPts val="600"/>
              </a:spcBef>
              <a:spcAft>
                <a:spcPts val="0"/>
              </a:spcAft>
              <a:buClr>
                <a:schemeClr val="dk2"/>
              </a:buClr>
              <a:buSzPts val="1260"/>
              <a:buChar char="•"/>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102" name="Shape 102"/>
        <p:cNvGrpSpPr/>
        <p:nvPr/>
      </p:nvGrpSpPr>
      <p:grpSpPr>
        <a:xfrm>
          <a:off x="0" y="0"/>
          <a:ext cx="0" cy="0"/>
          <a:chOff x="0" y="0"/>
          <a:chExt cx="0" cy="0"/>
        </a:xfrm>
      </p:grpSpPr>
      <p:sp>
        <p:nvSpPr>
          <p:cNvPr id="103" name="Google Shape;103;p63"/>
          <p:cNvSpPr/>
          <p:nvPr/>
        </p:nvSpPr>
        <p:spPr>
          <a:xfrm>
            <a:off x="-9733" y="1828237"/>
            <a:ext cx="12206760" cy="4225133"/>
          </a:xfrm>
          <a:custGeom>
            <a:rect b="b" l="l" r="r" t="t"/>
            <a:pathLst>
              <a:path extrusionOk="0" h="4225133" w="12203581">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0">
                <a:srgbClr val="0095C4"/>
              </a:gs>
              <a:gs pos="20000">
                <a:srgbClr val="0095C4"/>
              </a:gs>
              <a:gs pos="45000">
                <a:srgbClr val="299B75"/>
              </a:gs>
              <a:gs pos="80000">
                <a:srgbClr val="61A30E"/>
              </a:gs>
              <a:gs pos="100000">
                <a:srgbClr val="61A30E"/>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63"/>
          <p:cNvSpPr/>
          <p:nvPr/>
        </p:nvSpPr>
        <p:spPr>
          <a:xfrm>
            <a:off x="6458712" y="3559220"/>
            <a:ext cx="5733288" cy="3298781"/>
          </a:xfrm>
          <a:custGeom>
            <a:rect b="b" l="l" r="r" t="t"/>
            <a:pathLst>
              <a:path extrusionOk="0" h="3298781" w="5731795">
                <a:moveTo>
                  <a:pt x="3823502" y="0"/>
                </a:moveTo>
                <a:lnTo>
                  <a:pt x="5731795" y="0"/>
                </a:lnTo>
                <a:lnTo>
                  <a:pt x="5731795" y="1358608"/>
                </a:lnTo>
                <a:lnTo>
                  <a:pt x="3791622" y="3298781"/>
                </a:lnTo>
                <a:lnTo>
                  <a:pt x="0" y="3298781"/>
                </a:lnTo>
                <a:lnTo>
                  <a:pt x="2927726" y="371055"/>
                </a:lnTo>
                <a:cubicBezTo>
                  <a:pt x="3165320" y="133460"/>
                  <a:pt x="3487538" y="0"/>
                  <a:pt x="3823502" y="0"/>
                </a:cubicBezTo>
                <a:close/>
              </a:path>
            </a:pathLst>
          </a:custGeom>
          <a:gradFill>
            <a:gsLst>
              <a:gs pos="0">
                <a:srgbClr val="61A30E"/>
              </a:gs>
              <a:gs pos="21000">
                <a:srgbClr val="61A30E"/>
              </a:gs>
              <a:gs pos="83000">
                <a:srgbClr val="0095C4"/>
              </a:gs>
              <a:gs pos="100000">
                <a:srgbClr val="0095C4"/>
              </a:gs>
            </a:gsLst>
            <a:lin ang="1890003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63"/>
          <p:cNvSpPr txBox="1"/>
          <p:nvPr>
            <p:ph type="title"/>
          </p:nvPr>
        </p:nvSpPr>
        <p:spPr>
          <a:xfrm>
            <a:off x="589262" y="938794"/>
            <a:ext cx="6429300" cy="1229360"/>
          </a:xfrm>
          <a:prstGeom prst="rect">
            <a:avLst/>
          </a:prstGeom>
          <a:noFill/>
          <a:ln>
            <a:noFill/>
          </a:ln>
        </p:spPr>
        <p:txBody>
          <a:bodyPr anchorCtr="0" anchor="b" bIns="0" lIns="0" spcFirstLastPara="1" rIns="0" wrap="square" tIns="0">
            <a:noAutofit/>
          </a:bodyPr>
          <a:lstStyle>
            <a:lvl1pPr lvl="0" algn="l">
              <a:lnSpc>
                <a:spcPct val="104999"/>
              </a:lnSpc>
              <a:spcBef>
                <a:spcPts val="0"/>
              </a:spcBef>
              <a:spcAft>
                <a:spcPts val="0"/>
              </a:spcAft>
              <a:buClr>
                <a:schemeClr val="accent2"/>
              </a:buClr>
              <a:buSzPts val="4000"/>
              <a:buFont typeface="Arial"/>
              <a:buNone/>
              <a:defRPr b="0" sz="40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63"/>
          <p:cNvSpPr txBox="1"/>
          <p:nvPr>
            <p:ph idx="1" type="subTitle"/>
          </p:nvPr>
        </p:nvSpPr>
        <p:spPr>
          <a:xfrm>
            <a:off x="603123" y="2554580"/>
            <a:ext cx="6410071" cy="700882"/>
          </a:xfrm>
          <a:prstGeom prst="rect">
            <a:avLst/>
          </a:prstGeom>
          <a:noFill/>
          <a:ln>
            <a:noFill/>
          </a:ln>
        </p:spPr>
        <p:txBody>
          <a:bodyPr anchorCtr="0" anchor="t" bIns="0" lIns="0" spcFirstLastPara="1" rIns="0" wrap="square" tIns="0">
            <a:noAutofit/>
          </a:bodyPr>
          <a:lstStyle>
            <a:lvl1pPr lvl="0" algn="l">
              <a:lnSpc>
                <a:spcPct val="83333"/>
              </a:lnSpc>
              <a:spcBef>
                <a:spcPts val="1200"/>
              </a:spcBef>
              <a:spcAft>
                <a:spcPts val="0"/>
              </a:spcAft>
              <a:buClr>
                <a:schemeClr val="dk1"/>
              </a:buClr>
              <a:buSzPts val="2160"/>
              <a:buFont typeface="Arial"/>
              <a:buNone/>
              <a:defRPr sz="2400">
                <a:solidFill>
                  <a:schemeClr val="dk1"/>
                </a:solidFill>
                <a:latin typeface="Arial"/>
                <a:ea typeface="Arial"/>
                <a:cs typeface="Arial"/>
                <a:sym typeface="Arial"/>
              </a:defRPr>
            </a:lvl1pPr>
            <a:lvl2pPr lvl="1" algn="ctr">
              <a:lnSpc>
                <a:spcPct val="100000"/>
              </a:lnSpc>
              <a:spcBef>
                <a:spcPts val="1200"/>
              </a:spcBef>
              <a:spcAft>
                <a:spcPts val="0"/>
              </a:spcAft>
              <a:buClr>
                <a:schemeClr val="dk2"/>
              </a:buClr>
              <a:buSzPts val="2000"/>
              <a:buNone/>
              <a:defRPr sz="2000"/>
            </a:lvl2pPr>
            <a:lvl3pPr lvl="2" algn="ctr">
              <a:lnSpc>
                <a:spcPct val="111111"/>
              </a:lnSpc>
              <a:spcBef>
                <a:spcPts val="1200"/>
              </a:spcBef>
              <a:spcAft>
                <a:spcPts val="0"/>
              </a:spcAft>
              <a:buSzPts val="1800"/>
              <a:buNone/>
              <a:defRPr sz="1800"/>
            </a:lvl3pPr>
            <a:lvl4pPr lvl="3" algn="ctr">
              <a:lnSpc>
                <a:spcPct val="125000"/>
              </a:lnSpc>
              <a:spcBef>
                <a:spcPts val="1200"/>
              </a:spcBef>
              <a:spcAft>
                <a:spcPts val="0"/>
              </a:spcAft>
              <a:buSzPts val="1600"/>
              <a:buNone/>
              <a:defRPr sz="1600"/>
            </a:lvl4pPr>
            <a:lvl5pPr lvl="4" algn="ctr">
              <a:lnSpc>
                <a:spcPct val="125000"/>
              </a:lnSpc>
              <a:spcBef>
                <a:spcPts val="1200"/>
              </a:spcBef>
              <a:spcAft>
                <a:spcPts val="0"/>
              </a:spcAft>
              <a:buSzPts val="1600"/>
              <a:buNone/>
              <a:defRPr sz="1600"/>
            </a:lvl5pPr>
            <a:lvl6pPr lvl="5" algn="ctr">
              <a:lnSpc>
                <a:spcPct val="90000"/>
              </a:lnSpc>
              <a:spcBef>
                <a:spcPts val="600"/>
              </a:spcBef>
              <a:spcAft>
                <a:spcPts val="0"/>
              </a:spcAft>
              <a:buSzPts val="1440"/>
              <a:buNone/>
              <a:defRPr sz="1600"/>
            </a:lvl6pPr>
            <a:lvl7pPr lvl="6" algn="ctr">
              <a:lnSpc>
                <a:spcPct val="90000"/>
              </a:lnSpc>
              <a:spcBef>
                <a:spcPts val="1200"/>
              </a:spcBef>
              <a:spcAft>
                <a:spcPts val="0"/>
              </a:spcAft>
              <a:buClr>
                <a:schemeClr val="dk2"/>
              </a:buClr>
              <a:buSzPts val="1600"/>
              <a:buNone/>
              <a:defRPr sz="1600"/>
            </a:lvl7pPr>
            <a:lvl8pPr lvl="7" algn="ctr">
              <a:lnSpc>
                <a:spcPct val="90000"/>
              </a:lnSpc>
              <a:spcBef>
                <a:spcPts val="600"/>
              </a:spcBef>
              <a:spcAft>
                <a:spcPts val="0"/>
              </a:spcAft>
              <a:buClr>
                <a:schemeClr val="dk2"/>
              </a:buClr>
              <a:buSzPts val="1440"/>
              <a:buNone/>
              <a:defRPr sz="1600"/>
            </a:lvl8pPr>
            <a:lvl9pPr lvl="8" algn="ctr">
              <a:lnSpc>
                <a:spcPct val="90000"/>
              </a:lnSpc>
              <a:spcBef>
                <a:spcPts val="600"/>
              </a:spcBef>
              <a:spcAft>
                <a:spcPts val="0"/>
              </a:spcAft>
              <a:buClr>
                <a:schemeClr val="dk2"/>
              </a:buClr>
              <a:buSzPts val="1440"/>
              <a:buNone/>
              <a:defRPr sz="1600"/>
            </a:lvl9pPr>
          </a:lstStyle>
          <a:p/>
        </p:txBody>
      </p:sp>
      <p:sp>
        <p:nvSpPr>
          <p:cNvPr id="107" name="Google Shape;107;p63"/>
          <p:cNvSpPr txBox="1"/>
          <p:nvPr/>
        </p:nvSpPr>
        <p:spPr>
          <a:xfrm>
            <a:off x="11493934" y="6464808"/>
            <a:ext cx="438104"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GB" sz="800">
                <a:solidFill>
                  <a:schemeClr val="dk2"/>
                </a:solidFill>
                <a:latin typeface="Arial"/>
                <a:ea typeface="Arial"/>
                <a:cs typeface="Arial"/>
                <a:sym typeface="Arial"/>
              </a:rPr>
              <a:t>‹#›</a:t>
            </a:fld>
            <a:endParaRPr sz="800">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SideBySide">
  <p:cSld name="Text_SideBySide">
    <p:spTree>
      <p:nvGrpSpPr>
        <p:cNvPr id="108" name="Shape 108"/>
        <p:cNvGrpSpPr/>
        <p:nvPr/>
      </p:nvGrpSpPr>
      <p:grpSpPr>
        <a:xfrm>
          <a:off x="0" y="0"/>
          <a:ext cx="0" cy="0"/>
          <a:chOff x="0" y="0"/>
          <a:chExt cx="0" cy="0"/>
        </a:xfrm>
      </p:grpSpPr>
      <p:sp>
        <p:nvSpPr>
          <p:cNvPr id="109" name="Google Shape;109;p64"/>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accent2"/>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64"/>
          <p:cNvSpPr txBox="1"/>
          <p:nvPr>
            <p:ph idx="1" type="body"/>
          </p:nvPr>
        </p:nvSpPr>
        <p:spPr>
          <a:xfrm>
            <a:off x="609600" y="914400"/>
            <a:ext cx="10972800" cy="587830"/>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
        <p:nvSpPr>
          <p:cNvPr id="111" name="Google Shape;111;p64"/>
          <p:cNvSpPr txBox="1"/>
          <p:nvPr>
            <p:ph idx="2" type="body"/>
          </p:nvPr>
        </p:nvSpPr>
        <p:spPr>
          <a:xfrm>
            <a:off x="609600" y="1687513"/>
            <a:ext cx="5407025" cy="4478337"/>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
        <p:nvSpPr>
          <p:cNvPr id="112" name="Google Shape;112;p64"/>
          <p:cNvSpPr txBox="1"/>
          <p:nvPr>
            <p:ph idx="3" type="body"/>
          </p:nvPr>
        </p:nvSpPr>
        <p:spPr>
          <a:xfrm>
            <a:off x="6180524" y="1687513"/>
            <a:ext cx="5401872" cy="4478337"/>
          </a:xfrm>
          <a:prstGeom prst="rect">
            <a:avLst/>
          </a:prstGeom>
          <a:noFill/>
          <a:ln>
            <a:noFill/>
          </a:ln>
        </p:spPr>
        <p:txBody>
          <a:bodyPr anchorCtr="0" anchor="t" bIns="0" lIns="0" spcFirstLastPara="1" rIns="0" wrap="square" tIns="0">
            <a:noAutofit/>
          </a:bodyPr>
          <a:lstStyle>
            <a:lvl1pPr indent="-228600" lvl="0" marL="457200" algn="l">
              <a:lnSpc>
                <a:spcPct val="111111"/>
              </a:lnSpc>
              <a:spcBef>
                <a:spcPts val="1200"/>
              </a:spcBef>
              <a:spcAft>
                <a:spcPts val="0"/>
              </a:spcAft>
              <a:buClr>
                <a:schemeClr val="dk2"/>
              </a:buClr>
              <a:buSzPts val="1620"/>
              <a:buNone/>
              <a:defRPr/>
            </a:lvl1pPr>
            <a:lvl2pPr indent="-342900" lvl="1" marL="914400" algn="l">
              <a:lnSpc>
                <a:spcPct val="111111"/>
              </a:lnSpc>
              <a:spcBef>
                <a:spcPts val="1200"/>
              </a:spcBef>
              <a:spcAft>
                <a:spcPts val="0"/>
              </a:spcAft>
              <a:buClr>
                <a:schemeClr val="dk2"/>
              </a:buClr>
              <a:buSzPts val="1800"/>
              <a:buChar char="•"/>
              <a:defRPr/>
            </a:lvl2pPr>
            <a:lvl3pPr indent="-342900" lvl="2" marL="1371600" algn="l">
              <a:lnSpc>
                <a:spcPct val="111111"/>
              </a:lnSpc>
              <a:spcBef>
                <a:spcPts val="1200"/>
              </a:spcBef>
              <a:spcAft>
                <a:spcPts val="0"/>
              </a:spcAft>
              <a:buSzPts val="1800"/>
              <a:buChar char="–"/>
              <a:defRPr/>
            </a:lvl3pPr>
            <a:lvl4pPr indent="-342900" lvl="3" marL="1828800" algn="l">
              <a:lnSpc>
                <a:spcPct val="111111"/>
              </a:lnSpc>
              <a:spcBef>
                <a:spcPts val="1200"/>
              </a:spcBef>
              <a:spcAft>
                <a:spcPts val="0"/>
              </a:spcAft>
              <a:buSzPts val="1800"/>
              <a:buChar char="•"/>
              <a:defRPr/>
            </a:lvl4pPr>
            <a:lvl5pPr indent="-342900" lvl="4" marL="2286000" algn="l">
              <a:lnSpc>
                <a:spcPct val="111111"/>
              </a:lnSpc>
              <a:spcBef>
                <a:spcPts val="1200"/>
              </a:spcBef>
              <a:spcAft>
                <a:spcPts val="0"/>
              </a:spcAft>
              <a:buSzPts val="1800"/>
              <a:buChar char="–"/>
              <a:defRPr/>
            </a:lvl5pPr>
            <a:lvl6pPr indent="-228600" lvl="5" marL="2743200" algn="l">
              <a:lnSpc>
                <a:spcPct val="90000"/>
              </a:lnSpc>
              <a:spcBef>
                <a:spcPts val="600"/>
              </a:spcBef>
              <a:spcAft>
                <a:spcPts val="0"/>
              </a:spcAft>
              <a:buSzPts val="1620"/>
              <a:buNone/>
              <a:defRPr/>
            </a:lvl6pPr>
            <a:lvl7pPr indent="-342900" lvl="6" marL="3200400" algn="l">
              <a:lnSpc>
                <a:spcPct val="90000"/>
              </a:lnSpc>
              <a:spcBef>
                <a:spcPts val="1200"/>
              </a:spcBef>
              <a:spcAft>
                <a:spcPts val="0"/>
              </a:spcAft>
              <a:buClr>
                <a:schemeClr val="dk2"/>
              </a:buClr>
              <a:buSzPts val="1800"/>
              <a:buChar char="•"/>
              <a:defRPr/>
            </a:lvl7pPr>
            <a:lvl8pPr indent="-331470" lvl="7" marL="3657600" algn="l">
              <a:lnSpc>
                <a:spcPct val="90000"/>
              </a:lnSpc>
              <a:spcBef>
                <a:spcPts val="600"/>
              </a:spcBef>
              <a:spcAft>
                <a:spcPts val="0"/>
              </a:spcAft>
              <a:buClr>
                <a:schemeClr val="dk2"/>
              </a:buClr>
              <a:buSzPts val="1620"/>
              <a:buChar char="–"/>
              <a:defRPr/>
            </a:lvl8pPr>
            <a:lvl9pPr indent="-331470" lvl="8" marL="4114800" algn="l">
              <a:lnSpc>
                <a:spcPct val="90000"/>
              </a:lnSpc>
              <a:spcBef>
                <a:spcPts val="600"/>
              </a:spcBef>
              <a:spcAft>
                <a:spcPts val="0"/>
              </a:spcAft>
              <a:buClr>
                <a:schemeClr val="dk2"/>
              </a:buClr>
              <a:buSzPts val="162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5"/>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lvl1pPr lvl="0" marR="0" rtl="0" algn="l">
              <a:lnSpc>
                <a:spcPct val="109090"/>
              </a:lnSpc>
              <a:spcBef>
                <a:spcPts val="0"/>
              </a:spcBef>
              <a:spcAft>
                <a:spcPts val="0"/>
              </a:spcAft>
              <a:buClr>
                <a:schemeClr val="accent2"/>
              </a:buClr>
              <a:buSzPts val="2200"/>
              <a:buFont typeface="Arial"/>
              <a:buNone/>
              <a:defRPr b="0" i="0" sz="2200" u="none" cap="none" strike="noStrike">
                <a:solidFill>
                  <a:schemeClr val="accen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5"/>
          <p:cNvSpPr txBox="1"/>
          <p:nvPr>
            <p:ph idx="1" type="body"/>
          </p:nvPr>
        </p:nvSpPr>
        <p:spPr>
          <a:xfrm>
            <a:off x="609600" y="911225"/>
            <a:ext cx="10972800" cy="5254626"/>
          </a:xfrm>
          <a:prstGeom prst="rect">
            <a:avLst/>
          </a:prstGeom>
          <a:noFill/>
          <a:ln>
            <a:noFill/>
          </a:ln>
        </p:spPr>
        <p:txBody>
          <a:bodyPr anchorCtr="0" anchor="t" bIns="0" lIns="0" spcFirstLastPara="1" rIns="0" wrap="square" tIns="0">
            <a:noAutofit/>
          </a:bodyPr>
          <a:lstStyle>
            <a:lvl1pPr indent="-228600" lvl="0" marL="457200" marR="0" rtl="0" algn="l">
              <a:lnSpc>
                <a:spcPct val="111111"/>
              </a:lnSpc>
              <a:spcBef>
                <a:spcPts val="1200"/>
              </a:spcBef>
              <a:spcAft>
                <a:spcPts val="0"/>
              </a:spcAft>
              <a:buClr>
                <a:schemeClr val="dk2"/>
              </a:buClr>
              <a:buSzPts val="1620"/>
              <a:buFont typeface="Arial"/>
              <a:buNone/>
              <a:defRPr b="0" i="0" sz="1800" u="none" cap="none" strike="noStrike">
                <a:solidFill>
                  <a:schemeClr val="dk2"/>
                </a:solidFill>
                <a:latin typeface="Arial"/>
                <a:ea typeface="Arial"/>
                <a:cs typeface="Arial"/>
                <a:sym typeface="Arial"/>
              </a:defRPr>
            </a:lvl1pPr>
            <a:lvl2pPr indent="-342900" lvl="1" marL="914400" marR="0" rtl="0" algn="l">
              <a:lnSpc>
                <a:spcPct val="111111"/>
              </a:lnSpc>
              <a:spcBef>
                <a:spcPts val="12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42900" lvl="2" marL="1371600" marR="0" rtl="0" algn="l">
              <a:lnSpc>
                <a:spcPct val="111111"/>
              </a:lnSpc>
              <a:spcBef>
                <a:spcPts val="12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3pPr>
            <a:lvl4pPr indent="-342900" lvl="3" marL="1828800" marR="0" rtl="0" algn="l">
              <a:lnSpc>
                <a:spcPct val="111111"/>
              </a:lnSpc>
              <a:spcBef>
                <a:spcPts val="12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111111"/>
              </a:lnSpc>
              <a:spcBef>
                <a:spcPts val="12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228600" lvl="5" marL="2743200" marR="0" rtl="0" algn="l">
              <a:lnSpc>
                <a:spcPct val="90000"/>
              </a:lnSpc>
              <a:spcBef>
                <a:spcPts val="600"/>
              </a:spcBef>
              <a:spcAft>
                <a:spcPts val="0"/>
              </a:spcAft>
              <a:buClr>
                <a:schemeClr val="dk2"/>
              </a:buClr>
              <a:buSzPts val="1260"/>
              <a:buFont typeface="Arial"/>
              <a:buNone/>
              <a:defRPr b="0" i="0" sz="1400" u="none" cap="none" strike="noStrike">
                <a:solidFill>
                  <a:schemeClr val="dk2"/>
                </a:solidFill>
                <a:latin typeface="Arial"/>
                <a:ea typeface="Arial"/>
                <a:cs typeface="Arial"/>
                <a:sym typeface="Arial"/>
              </a:defRPr>
            </a:lvl6pPr>
            <a:lvl7pPr indent="-355600" lvl="6" marL="3200400" marR="0" rtl="0" algn="l">
              <a:lnSpc>
                <a:spcPct val="90000"/>
              </a:lnSpc>
              <a:spcBef>
                <a:spcPts val="12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7pPr>
            <a:lvl8pPr indent="-308609" lvl="7" marL="3657600" marR="0" rtl="0" algn="l">
              <a:lnSpc>
                <a:spcPct val="90000"/>
              </a:lnSpc>
              <a:spcBef>
                <a:spcPts val="600"/>
              </a:spcBef>
              <a:spcAft>
                <a:spcPts val="0"/>
              </a:spcAft>
              <a:buClr>
                <a:schemeClr val="dk2"/>
              </a:buClr>
              <a:buSzPts val="1260"/>
              <a:buFont typeface="Calibri"/>
              <a:buChar char="–"/>
              <a:defRPr b="0" i="0" sz="1400" u="none" cap="none" strike="noStrike">
                <a:solidFill>
                  <a:schemeClr val="dk2"/>
                </a:solidFill>
                <a:latin typeface="Arial"/>
                <a:ea typeface="Arial"/>
                <a:cs typeface="Arial"/>
                <a:sym typeface="Arial"/>
              </a:defRPr>
            </a:lvl8pPr>
            <a:lvl9pPr indent="-308609" lvl="8" marL="4114800" marR="0" rtl="0" algn="l">
              <a:lnSpc>
                <a:spcPct val="90000"/>
              </a:lnSpc>
              <a:spcBef>
                <a:spcPts val="600"/>
              </a:spcBef>
              <a:spcAft>
                <a:spcPts val="0"/>
              </a:spcAft>
              <a:buClr>
                <a:schemeClr val="dk2"/>
              </a:buClr>
              <a:buSzPts val="1260"/>
              <a:buFont typeface="Arial"/>
              <a:buChar char="•"/>
              <a:defRPr b="0" i="0" sz="1400" u="none" cap="none" strike="noStrike">
                <a:solidFill>
                  <a:schemeClr val="dk2"/>
                </a:solidFill>
                <a:latin typeface="Arial"/>
                <a:ea typeface="Arial"/>
                <a:cs typeface="Arial"/>
                <a:sym typeface="Arial"/>
              </a:defRPr>
            </a:lvl9pPr>
          </a:lstStyle>
          <a:p/>
        </p:txBody>
      </p:sp>
      <p:pic>
        <p:nvPicPr>
          <p:cNvPr descr="A green and blue arrow&#10;&#10;Description automatically generated" id="12" name="Google Shape;12;p55"/>
          <p:cNvPicPr preferRelativeResize="0"/>
          <p:nvPr/>
        </p:nvPicPr>
        <p:blipFill rotWithShape="1">
          <a:blip r:embed="rId1">
            <a:alphaModFix/>
          </a:blip>
          <a:srcRect b="97344" l="0" r="0" t="0"/>
          <a:stretch/>
        </p:blipFill>
        <p:spPr>
          <a:xfrm>
            <a:off x="0" y="-494"/>
            <a:ext cx="12187946" cy="182146"/>
          </a:xfrm>
          <a:prstGeom prst="rect">
            <a:avLst/>
          </a:prstGeom>
          <a:noFill/>
          <a:ln>
            <a:noFill/>
          </a:ln>
        </p:spPr>
      </p:pic>
      <p:grpSp>
        <p:nvGrpSpPr>
          <p:cNvPr id="13" name="Google Shape;13;p55"/>
          <p:cNvGrpSpPr/>
          <p:nvPr/>
        </p:nvGrpSpPr>
        <p:grpSpPr>
          <a:xfrm>
            <a:off x="265625" y="6323271"/>
            <a:ext cx="1249222" cy="369649"/>
            <a:chOff x="265625" y="6323271"/>
            <a:chExt cx="1249222" cy="369649"/>
          </a:xfrm>
        </p:grpSpPr>
        <p:grpSp>
          <p:nvGrpSpPr>
            <p:cNvPr id="14" name="Google Shape;14;p55"/>
            <p:cNvGrpSpPr/>
            <p:nvPr/>
          </p:nvGrpSpPr>
          <p:grpSpPr>
            <a:xfrm>
              <a:off x="745455" y="6594444"/>
              <a:ext cx="722663" cy="98476"/>
              <a:chOff x="745455" y="6594444"/>
              <a:chExt cx="722663" cy="98476"/>
            </a:xfrm>
          </p:grpSpPr>
          <p:sp>
            <p:nvSpPr>
              <p:cNvPr id="15" name="Google Shape;15;p55"/>
              <p:cNvSpPr/>
              <p:nvPr/>
            </p:nvSpPr>
            <p:spPr>
              <a:xfrm>
                <a:off x="745455" y="6594444"/>
                <a:ext cx="55936" cy="81777"/>
              </a:xfrm>
              <a:custGeom>
                <a:rect b="b" l="l" r="r" t="t"/>
                <a:pathLst>
                  <a:path extrusionOk="0" h="81777" w="55936">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 name="Google Shape;16;p55"/>
              <p:cNvSpPr/>
              <p:nvPr/>
            </p:nvSpPr>
            <p:spPr>
              <a:xfrm>
                <a:off x="809582" y="6618699"/>
                <a:ext cx="55872" cy="74221"/>
              </a:xfrm>
              <a:custGeom>
                <a:rect b="b" l="l" r="r" t="t"/>
                <a:pathLst>
                  <a:path extrusionOk="0" h="74221" w="55872">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 name="Google Shape;17;p55"/>
              <p:cNvSpPr/>
              <p:nvPr/>
            </p:nvSpPr>
            <p:spPr>
              <a:xfrm>
                <a:off x="913010" y="6597746"/>
                <a:ext cx="64317" cy="77079"/>
              </a:xfrm>
              <a:custGeom>
                <a:rect b="b" l="l" r="r" t="t"/>
                <a:pathLst>
                  <a:path extrusionOk="0" h="77079" w="64317">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 name="Google Shape;18;p55"/>
              <p:cNvSpPr/>
              <p:nvPr/>
            </p:nvSpPr>
            <p:spPr>
              <a:xfrm>
                <a:off x="991041" y="6615627"/>
                <a:ext cx="34095" cy="59325"/>
              </a:xfrm>
              <a:custGeom>
                <a:rect b="b" l="l" r="r" t="t"/>
                <a:pathLst>
                  <a:path extrusionOk="0" h="59325" w="3409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55"/>
              <p:cNvSpPr/>
              <p:nvPr/>
            </p:nvSpPr>
            <p:spPr>
              <a:xfrm>
                <a:off x="1031485" y="6615587"/>
                <a:ext cx="62094" cy="60762"/>
              </a:xfrm>
              <a:custGeom>
                <a:rect b="b" l="l" r="r" t="t"/>
                <a:pathLst>
                  <a:path extrusionOk="0" h="60762" w="62094">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 name="Google Shape;20;p55"/>
              <p:cNvSpPr/>
              <p:nvPr/>
            </p:nvSpPr>
            <p:spPr>
              <a:xfrm>
                <a:off x="1103168" y="6615904"/>
                <a:ext cx="52698" cy="60190"/>
              </a:xfrm>
              <a:custGeom>
                <a:rect b="b" l="l" r="r" t="t"/>
                <a:pathLst>
                  <a:path extrusionOk="0" h="60190" w="52698">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 name="Google Shape;21;p55"/>
              <p:cNvSpPr/>
              <p:nvPr/>
            </p:nvSpPr>
            <p:spPr>
              <a:xfrm>
                <a:off x="1168882" y="6594444"/>
                <a:ext cx="60253" cy="81713"/>
              </a:xfrm>
              <a:custGeom>
                <a:rect b="b" l="l" r="r" t="t"/>
                <a:pathLst>
                  <a:path extrusionOk="0" h="81713" w="6025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 name="Google Shape;22;p55"/>
              <p:cNvSpPr/>
              <p:nvPr/>
            </p:nvSpPr>
            <p:spPr>
              <a:xfrm>
                <a:off x="1242659" y="6615587"/>
                <a:ext cx="53904" cy="60762"/>
              </a:xfrm>
              <a:custGeom>
                <a:rect b="b" l="l" r="r" t="t"/>
                <a:pathLst>
                  <a:path extrusionOk="0" h="60762" w="53904">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 name="Google Shape;23;p55"/>
              <p:cNvSpPr/>
              <p:nvPr/>
            </p:nvSpPr>
            <p:spPr>
              <a:xfrm>
                <a:off x="1303928" y="6615587"/>
                <a:ext cx="62094" cy="60762"/>
              </a:xfrm>
              <a:custGeom>
                <a:rect b="b" l="l" r="r" t="t"/>
                <a:pathLst>
                  <a:path extrusionOk="0" h="60762" w="62094">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55"/>
              <p:cNvSpPr/>
              <p:nvPr/>
            </p:nvSpPr>
            <p:spPr>
              <a:xfrm>
                <a:off x="1379484" y="6615524"/>
                <a:ext cx="88634" cy="59554"/>
              </a:xfrm>
              <a:custGeom>
                <a:rect b="b" l="l" r="r" t="t"/>
                <a:pathLst>
                  <a:path extrusionOk="0" h="59554" w="8863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5" name="Google Shape;25;p55"/>
            <p:cNvGrpSpPr/>
            <p:nvPr/>
          </p:nvGrpSpPr>
          <p:grpSpPr>
            <a:xfrm>
              <a:off x="265625" y="6323271"/>
              <a:ext cx="1249222" cy="190348"/>
              <a:chOff x="265625" y="6323271"/>
              <a:chExt cx="1249222" cy="190348"/>
            </a:xfrm>
          </p:grpSpPr>
          <p:sp>
            <p:nvSpPr>
              <p:cNvPr id="26" name="Google Shape;26;p55"/>
              <p:cNvSpPr/>
              <p:nvPr/>
            </p:nvSpPr>
            <p:spPr>
              <a:xfrm>
                <a:off x="745773" y="6327144"/>
                <a:ext cx="264126" cy="184633"/>
              </a:xfrm>
              <a:custGeom>
                <a:rect b="b" l="l" r="r" t="t"/>
                <a:pathLst>
                  <a:path extrusionOk="0" h="184633" w="264126">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 name="Google Shape;27;p55"/>
              <p:cNvSpPr/>
              <p:nvPr/>
            </p:nvSpPr>
            <p:spPr>
              <a:xfrm>
                <a:off x="1200945" y="6326827"/>
                <a:ext cx="102285" cy="184697"/>
              </a:xfrm>
              <a:custGeom>
                <a:rect b="b" l="l" r="r" t="t"/>
                <a:pathLst>
                  <a:path extrusionOk="0" h="184697" w="102285">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 name="Google Shape;28;p55"/>
              <p:cNvSpPr/>
              <p:nvPr/>
            </p:nvSpPr>
            <p:spPr>
              <a:xfrm>
                <a:off x="1301262" y="6326700"/>
                <a:ext cx="166856" cy="186538"/>
              </a:xfrm>
              <a:custGeom>
                <a:rect b="b" l="l" r="r" t="t"/>
                <a:pathLst>
                  <a:path extrusionOk="0" h="186538" w="166856">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 name="Google Shape;29;p55"/>
              <p:cNvSpPr/>
              <p:nvPr/>
            </p:nvSpPr>
            <p:spPr>
              <a:xfrm>
                <a:off x="1010406" y="6327144"/>
                <a:ext cx="157967" cy="186157"/>
              </a:xfrm>
              <a:custGeom>
                <a:rect b="b" l="l" r="r" t="t"/>
                <a:pathLst>
                  <a:path extrusionOk="0" h="186157" w="15796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55"/>
              <p:cNvSpPr/>
              <p:nvPr/>
            </p:nvSpPr>
            <p:spPr>
              <a:xfrm>
                <a:off x="265625" y="6323271"/>
                <a:ext cx="468782" cy="190348"/>
              </a:xfrm>
              <a:custGeom>
                <a:rect b="b" l="l" r="r" t="t"/>
                <a:pathLst>
                  <a:path extrusionOk="0" h="190348" w="468782">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 name="Google Shape;31;p55"/>
              <p:cNvSpPr/>
              <p:nvPr/>
            </p:nvSpPr>
            <p:spPr>
              <a:xfrm>
                <a:off x="1470340" y="6326700"/>
                <a:ext cx="44507" cy="44761"/>
              </a:xfrm>
              <a:custGeom>
                <a:rect b="b" l="l" r="r" t="t"/>
                <a:pathLst>
                  <a:path extrusionOk="0" h="44761" w="44507">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55"/>
              <p:cNvSpPr/>
              <p:nvPr/>
            </p:nvSpPr>
            <p:spPr>
              <a:xfrm>
                <a:off x="1484118" y="6337811"/>
                <a:ext cx="17968" cy="21714"/>
              </a:xfrm>
              <a:custGeom>
                <a:rect b="b" l="l" r="r" t="t"/>
                <a:pathLst>
                  <a:path extrusionOk="0" h="21714" w="17968">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884">
          <p15:clr>
            <a:srgbClr val="F26B43"/>
          </p15:clr>
        </p15:guide>
        <p15:guide id="2" orient="horz" pos="576">
          <p15:clr>
            <a:srgbClr val="F26B43"/>
          </p15:clr>
        </p15:guide>
        <p15:guide id="3" pos="3840">
          <p15:clr>
            <a:srgbClr val="F26B43"/>
          </p15:clr>
        </p15:guide>
        <p15:guide id="4" pos="384">
          <p15:clr>
            <a:srgbClr val="F26B43"/>
          </p15:clr>
        </p15:guide>
        <p15:guide id="5" pos="7296">
          <p15:clr>
            <a:srgbClr val="F26B43"/>
          </p15:clr>
        </p15:guide>
        <p15:guide id="6"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
          <p:cNvSpPr txBox="1"/>
          <p:nvPr>
            <p:ph type="title"/>
          </p:nvPr>
        </p:nvSpPr>
        <p:spPr>
          <a:xfrm>
            <a:off x="6591600" y="1702800"/>
            <a:ext cx="5104195" cy="123444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accent2"/>
              </a:buClr>
              <a:buSzPts val="3600"/>
              <a:buFont typeface="Arial"/>
              <a:buNone/>
            </a:pPr>
            <a:r>
              <a:rPr b="0" i="0" lang="en-GB" sz="3600" u="none" cap="none" strike="noStrike">
                <a:solidFill>
                  <a:schemeClr val="accent2"/>
                </a:solidFill>
                <a:latin typeface="Arial"/>
                <a:ea typeface="Arial"/>
                <a:cs typeface="Arial"/>
                <a:sym typeface="Arial"/>
              </a:rPr>
              <a:t>VCF Operations Overview</a:t>
            </a:r>
            <a:endParaRPr/>
          </a:p>
        </p:txBody>
      </p:sp>
      <p:grpSp>
        <p:nvGrpSpPr>
          <p:cNvPr id="130" name="Google Shape;130;p1"/>
          <p:cNvGrpSpPr/>
          <p:nvPr/>
        </p:nvGrpSpPr>
        <p:grpSpPr>
          <a:xfrm>
            <a:off x="265695" y="6323271"/>
            <a:ext cx="1249547" cy="369649"/>
            <a:chOff x="265625" y="6323271"/>
            <a:chExt cx="1249222" cy="369649"/>
          </a:xfrm>
        </p:grpSpPr>
        <p:grpSp>
          <p:nvGrpSpPr>
            <p:cNvPr id="131" name="Google Shape;131;p1"/>
            <p:cNvGrpSpPr/>
            <p:nvPr/>
          </p:nvGrpSpPr>
          <p:grpSpPr>
            <a:xfrm>
              <a:off x="745455" y="6594444"/>
              <a:ext cx="722663" cy="98476"/>
              <a:chOff x="745455" y="6594444"/>
              <a:chExt cx="722663" cy="98476"/>
            </a:xfrm>
          </p:grpSpPr>
          <p:sp>
            <p:nvSpPr>
              <p:cNvPr id="132" name="Google Shape;132;p1"/>
              <p:cNvSpPr/>
              <p:nvPr/>
            </p:nvSpPr>
            <p:spPr>
              <a:xfrm>
                <a:off x="745455" y="6594444"/>
                <a:ext cx="55936" cy="81777"/>
              </a:xfrm>
              <a:custGeom>
                <a:rect b="b" l="l" r="r" t="t"/>
                <a:pathLst>
                  <a:path extrusionOk="0" h="81777" w="55936">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33" name="Google Shape;133;p1"/>
              <p:cNvSpPr/>
              <p:nvPr/>
            </p:nvSpPr>
            <p:spPr>
              <a:xfrm>
                <a:off x="809582" y="6618699"/>
                <a:ext cx="55872" cy="74221"/>
              </a:xfrm>
              <a:custGeom>
                <a:rect b="b" l="l" r="r" t="t"/>
                <a:pathLst>
                  <a:path extrusionOk="0" h="74221" w="55872">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34" name="Google Shape;134;p1"/>
              <p:cNvSpPr/>
              <p:nvPr/>
            </p:nvSpPr>
            <p:spPr>
              <a:xfrm>
                <a:off x="913010" y="6597746"/>
                <a:ext cx="64317" cy="77079"/>
              </a:xfrm>
              <a:custGeom>
                <a:rect b="b" l="l" r="r" t="t"/>
                <a:pathLst>
                  <a:path extrusionOk="0" h="77079" w="64317">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35" name="Google Shape;135;p1"/>
              <p:cNvSpPr/>
              <p:nvPr/>
            </p:nvSpPr>
            <p:spPr>
              <a:xfrm>
                <a:off x="991041" y="6615627"/>
                <a:ext cx="34095" cy="59325"/>
              </a:xfrm>
              <a:custGeom>
                <a:rect b="b" l="l" r="r" t="t"/>
                <a:pathLst>
                  <a:path extrusionOk="0" h="59325" w="3409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36" name="Google Shape;136;p1"/>
              <p:cNvSpPr/>
              <p:nvPr/>
            </p:nvSpPr>
            <p:spPr>
              <a:xfrm>
                <a:off x="1031485" y="6615587"/>
                <a:ext cx="62094" cy="60762"/>
              </a:xfrm>
              <a:custGeom>
                <a:rect b="b" l="l" r="r" t="t"/>
                <a:pathLst>
                  <a:path extrusionOk="0" h="60762" w="62094">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37" name="Google Shape;137;p1"/>
              <p:cNvSpPr/>
              <p:nvPr/>
            </p:nvSpPr>
            <p:spPr>
              <a:xfrm>
                <a:off x="1103168" y="6615904"/>
                <a:ext cx="52698" cy="60190"/>
              </a:xfrm>
              <a:custGeom>
                <a:rect b="b" l="l" r="r" t="t"/>
                <a:pathLst>
                  <a:path extrusionOk="0" h="60190" w="52698">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38" name="Google Shape;138;p1"/>
              <p:cNvSpPr/>
              <p:nvPr/>
            </p:nvSpPr>
            <p:spPr>
              <a:xfrm>
                <a:off x="1168882" y="6594444"/>
                <a:ext cx="60253" cy="81713"/>
              </a:xfrm>
              <a:custGeom>
                <a:rect b="b" l="l" r="r" t="t"/>
                <a:pathLst>
                  <a:path extrusionOk="0" h="81713" w="6025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39" name="Google Shape;139;p1"/>
              <p:cNvSpPr/>
              <p:nvPr/>
            </p:nvSpPr>
            <p:spPr>
              <a:xfrm>
                <a:off x="1242659" y="6615587"/>
                <a:ext cx="53904" cy="60762"/>
              </a:xfrm>
              <a:custGeom>
                <a:rect b="b" l="l" r="r" t="t"/>
                <a:pathLst>
                  <a:path extrusionOk="0" h="60762" w="53904">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40" name="Google Shape;140;p1"/>
              <p:cNvSpPr/>
              <p:nvPr/>
            </p:nvSpPr>
            <p:spPr>
              <a:xfrm>
                <a:off x="1303928" y="6615587"/>
                <a:ext cx="62094" cy="60762"/>
              </a:xfrm>
              <a:custGeom>
                <a:rect b="b" l="l" r="r" t="t"/>
                <a:pathLst>
                  <a:path extrusionOk="0" h="60762" w="62094">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41" name="Google Shape;141;p1"/>
              <p:cNvSpPr/>
              <p:nvPr/>
            </p:nvSpPr>
            <p:spPr>
              <a:xfrm>
                <a:off x="1379484" y="6615524"/>
                <a:ext cx="88634" cy="59554"/>
              </a:xfrm>
              <a:custGeom>
                <a:rect b="b" l="l" r="r" t="t"/>
                <a:pathLst>
                  <a:path extrusionOk="0" h="59554" w="8863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grpSp>
        <p:grpSp>
          <p:nvGrpSpPr>
            <p:cNvPr id="142" name="Google Shape;142;p1"/>
            <p:cNvGrpSpPr/>
            <p:nvPr/>
          </p:nvGrpSpPr>
          <p:grpSpPr>
            <a:xfrm>
              <a:off x="265625" y="6323271"/>
              <a:ext cx="1249222" cy="190348"/>
              <a:chOff x="265625" y="6323271"/>
              <a:chExt cx="1249222" cy="190348"/>
            </a:xfrm>
          </p:grpSpPr>
          <p:sp>
            <p:nvSpPr>
              <p:cNvPr id="143" name="Google Shape;143;p1"/>
              <p:cNvSpPr/>
              <p:nvPr/>
            </p:nvSpPr>
            <p:spPr>
              <a:xfrm>
                <a:off x="745773" y="6327144"/>
                <a:ext cx="264126" cy="184633"/>
              </a:xfrm>
              <a:custGeom>
                <a:rect b="b" l="l" r="r" t="t"/>
                <a:pathLst>
                  <a:path extrusionOk="0" h="184633" w="264126">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44" name="Google Shape;144;p1"/>
              <p:cNvSpPr/>
              <p:nvPr/>
            </p:nvSpPr>
            <p:spPr>
              <a:xfrm>
                <a:off x="1200945" y="6326827"/>
                <a:ext cx="102285" cy="184697"/>
              </a:xfrm>
              <a:custGeom>
                <a:rect b="b" l="l" r="r" t="t"/>
                <a:pathLst>
                  <a:path extrusionOk="0" h="184697" w="102285">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45" name="Google Shape;145;p1"/>
              <p:cNvSpPr/>
              <p:nvPr/>
            </p:nvSpPr>
            <p:spPr>
              <a:xfrm>
                <a:off x="1301262" y="6326700"/>
                <a:ext cx="166856" cy="186538"/>
              </a:xfrm>
              <a:custGeom>
                <a:rect b="b" l="l" r="r" t="t"/>
                <a:pathLst>
                  <a:path extrusionOk="0" h="186538" w="166856">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46" name="Google Shape;146;p1"/>
              <p:cNvSpPr/>
              <p:nvPr/>
            </p:nvSpPr>
            <p:spPr>
              <a:xfrm>
                <a:off x="1010406" y="6327144"/>
                <a:ext cx="157967" cy="186157"/>
              </a:xfrm>
              <a:custGeom>
                <a:rect b="b" l="l" r="r" t="t"/>
                <a:pathLst>
                  <a:path extrusionOk="0" h="186157" w="15796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47" name="Google Shape;147;p1"/>
              <p:cNvSpPr/>
              <p:nvPr/>
            </p:nvSpPr>
            <p:spPr>
              <a:xfrm>
                <a:off x="265625" y="6323271"/>
                <a:ext cx="468782" cy="190348"/>
              </a:xfrm>
              <a:custGeom>
                <a:rect b="b" l="l" r="r" t="t"/>
                <a:pathLst>
                  <a:path extrusionOk="0" h="190348" w="468782">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48" name="Google Shape;148;p1"/>
              <p:cNvSpPr/>
              <p:nvPr/>
            </p:nvSpPr>
            <p:spPr>
              <a:xfrm>
                <a:off x="1470340" y="6326700"/>
                <a:ext cx="44507" cy="44761"/>
              </a:xfrm>
              <a:custGeom>
                <a:rect b="b" l="l" r="r" t="t"/>
                <a:pathLst>
                  <a:path extrusionOk="0" h="44761" w="44507">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sp>
            <p:nvSpPr>
              <p:cNvPr id="149" name="Google Shape;149;p1"/>
              <p:cNvSpPr/>
              <p:nvPr/>
            </p:nvSpPr>
            <p:spPr>
              <a:xfrm>
                <a:off x="1484118" y="6337811"/>
                <a:ext cx="17968" cy="21714"/>
              </a:xfrm>
              <a:custGeom>
                <a:rect b="b" l="l" r="r" t="t"/>
                <a:pathLst>
                  <a:path extrusionOk="0" h="21714" w="17968">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1"/>
                  </a:solidFill>
                  <a:latin typeface="Arial"/>
                  <a:ea typeface="Arial"/>
                  <a:cs typeface="Arial"/>
                  <a:sym typeface="Arial"/>
                </a:endParaRPr>
              </a:p>
            </p:txBody>
          </p:sp>
        </p:grpSp>
      </p:grpSp>
      <p:sp>
        <p:nvSpPr>
          <p:cNvPr id="150" name="Google Shape;150;p1"/>
          <p:cNvSpPr/>
          <p:nvPr/>
        </p:nvSpPr>
        <p:spPr>
          <a:xfrm>
            <a:off x="-3811" y="-260"/>
            <a:ext cx="6334843" cy="4737302"/>
          </a:xfrm>
          <a:custGeom>
            <a:rect b="b" l="l" r="r" t="t"/>
            <a:pathLst>
              <a:path extrusionOk="0" h="4737302" w="6334843">
                <a:moveTo>
                  <a:pt x="0" y="0"/>
                </a:moveTo>
                <a:lnTo>
                  <a:pt x="6334843" y="0"/>
                </a:lnTo>
                <a:lnTo>
                  <a:pt x="1987292" y="4347552"/>
                </a:lnTo>
                <a:cubicBezTo>
                  <a:pt x="1737727" y="4597117"/>
                  <a:pt x="1399274" y="4737302"/>
                  <a:pt x="1046384" y="4737302"/>
                </a:cubicBezTo>
                <a:lnTo>
                  <a:pt x="0" y="4737302"/>
                </a:lnTo>
                <a:close/>
              </a:path>
            </a:pathLst>
          </a:custGeom>
          <a:gradFill>
            <a:gsLst>
              <a:gs pos="0">
                <a:schemeClr val="accent4"/>
              </a:gs>
              <a:gs pos="7000">
                <a:schemeClr val="accent4"/>
              </a:gs>
              <a:gs pos="83000">
                <a:schemeClr val="accent3"/>
              </a:gs>
              <a:gs pos="100000">
                <a:schemeClr val="accent3"/>
              </a:gs>
            </a:gsLst>
            <a:lin ang="1919999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1"/>
          <p:cNvSpPr/>
          <p:nvPr/>
        </p:nvSpPr>
        <p:spPr>
          <a:xfrm>
            <a:off x="-7657" y="648483"/>
            <a:ext cx="12205474" cy="5413289"/>
          </a:xfrm>
          <a:custGeom>
            <a:rect b="b" l="l" r="r" t="t"/>
            <a:pathLst>
              <a:path extrusionOk="0" h="5413289" w="12205474">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0">
                <a:srgbClr val="0095C4"/>
              </a:gs>
              <a:gs pos="20000">
                <a:srgbClr val="0095C4"/>
              </a:gs>
              <a:gs pos="80000">
                <a:schemeClr val="accent4"/>
              </a:gs>
              <a:gs pos="100000">
                <a:schemeClr val="accent4"/>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1"/>
          <p:cNvSpPr txBox="1"/>
          <p:nvPr/>
        </p:nvSpPr>
        <p:spPr>
          <a:xfrm>
            <a:off x="1571604" y="1285860"/>
            <a:ext cx="364333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0"/>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Analytics and Reporting</a:t>
            </a:r>
            <a:endParaRPr/>
          </a:p>
        </p:txBody>
      </p:sp>
      <p:sp>
        <p:nvSpPr>
          <p:cNvPr id="216" name="Google Shape;216;p10"/>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With the data and metrics collected from an organization's IT infrastructure, administrators can use the Alerts, Troubleshooting Workbench, and Log Analysis capabilities to remediate issues when they arise.</a:t>
            </a:r>
            <a:endParaRPr/>
          </a:p>
          <a:p>
            <a:pPr indent="0" lvl="0" marL="0" rtl="0" algn="l">
              <a:lnSpc>
                <a:spcPct val="111111"/>
              </a:lnSpc>
              <a:spcBef>
                <a:spcPts val="1200"/>
              </a:spcBef>
              <a:spcAft>
                <a:spcPts val="0"/>
              </a:spcAft>
              <a:buClr>
                <a:schemeClr val="dk2"/>
              </a:buClr>
              <a:buSzPts val="1620"/>
              <a:buFont typeface="Arial"/>
              <a:buNone/>
            </a:pPr>
            <a:r>
              <a:rPr lang="en-GB"/>
              <a:t>Troubleshooting Workbench enables you to perform advanced troubleshooting tasks on the alerts triggered on objects from your fleet. You can investigate both known and unknown issues in VCF Operations.</a:t>
            </a:r>
            <a:endParaRPr/>
          </a:p>
        </p:txBody>
      </p:sp>
      <p:pic>
        <p:nvPicPr>
          <p:cNvPr descr="graphical user interface, application" id="217" name="Google Shape;217;p10"/>
          <p:cNvPicPr preferRelativeResize="0"/>
          <p:nvPr>
            <p:ph idx="2" type="body"/>
          </p:nvPr>
        </p:nvPicPr>
        <p:blipFill rotWithShape="1">
          <a:blip r:embed="rId3">
            <a:alphaModFix/>
          </a:blip>
          <a:srcRect b="0" l="0" r="0" t="0"/>
          <a:stretch/>
        </p:blipFill>
        <p:spPr>
          <a:xfrm>
            <a:off x="6246812" y="914400"/>
            <a:ext cx="5251450" cy="5251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1"/>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Performance and Optimization</a:t>
            </a:r>
            <a:endParaRPr/>
          </a:p>
        </p:txBody>
      </p:sp>
      <p:sp>
        <p:nvSpPr>
          <p:cNvPr id="224" name="Google Shape;224;p11"/>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Organizations can use VCF Operations to ensure optimal performance across private cloud environments by leveraging real-time predictive analytics and Artificial Intelligence (AI)-driven insights.</a:t>
            </a:r>
            <a:endParaRPr/>
          </a:p>
          <a:p>
            <a:pPr indent="0" lvl="0" marL="0" rtl="0" algn="l">
              <a:lnSpc>
                <a:spcPct val="111111"/>
              </a:lnSpc>
              <a:spcBef>
                <a:spcPts val="1200"/>
              </a:spcBef>
              <a:spcAft>
                <a:spcPts val="0"/>
              </a:spcAft>
              <a:buClr>
                <a:schemeClr val="dk2"/>
              </a:buClr>
              <a:buSzPts val="1620"/>
              <a:buFont typeface="Arial"/>
              <a:buNone/>
            </a:pPr>
            <a:r>
              <a:rPr lang="en-GB"/>
              <a:t>By automatically balancing workloads and avoiding contention, organizations can continuously optimize hyperconverged infrastructure (HCI) and software-defined data center (SDDC) to meet operational and business objectives.</a:t>
            </a:r>
            <a:endParaRPr/>
          </a:p>
        </p:txBody>
      </p:sp>
      <p:pic>
        <p:nvPicPr>
          <p:cNvPr descr="graphical user interface, application" id="225" name="Google Shape;225;p11"/>
          <p:cNvPicPr preferRelativeResize="0"/>
          <p:nvPr>
            <p:ph idx="2" type="body"/>
          </p:nvPr>
        </p:nvPicPr>
        <p:blipFill rotWithShape="1">
          <a:blip r:embed="rId3">
            <a:alphaModFix/>
          </a:blip>
          <a:srcRect b="0" l="0" r="0" t="0"/>
          <a:stretch/>
        </p:blipFill>
        <p:spPr>
          <a:xfrm>
            <a:off x="6246812" y="914400"/>
            <a:ext cx="5251450" cy="5251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2"/>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Capacity and Cost Management</a:t>
            </a:r>
            <a:endParaRPr/>
          </a:p>
        </p:txBody>
      </p:sp>
      <p:sp>
        <p:nvSpPr>
          <p:cNvPr id="232" name="Google Shape;232;p12"/>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Organizations can reduce costs and improve efficiency through real-time, predictive capacity and cost analytics. By leveraging machine learning and AI, it accurately forecasts future demand, provides actionable recommendations, and automates resource reclamation and rightsizing, optimizing utilization and minimizing expenses across VMware Cloud Foundation.</a:t>
            </a:r>
            <a:endParaRPr/>
          </a:p>
        </p:txBody>
      </p:sp>
      <p:pic>
        <p:nvPicPr>
          <p:cNvPr descr="graphical user interface, application" id="233" name="Google Shape;233;p12"/>
          <p:cNvPicPr preferRelativeResize="0"/>
          <p:nvPr>
            <p:ph idx="2" type="body"/>
          </p:nvPr>
        </p:nvPicPr>
        <p:blipFill rotWithShape="1">
          <a:blip r:embed="rId3">
            <a:alphaModFix/>
          </a:blip>
          <a:srcRect b="0" l="0" r="0" t="0"/>
          <a:stretch/>
        </p:blipFill>
        <p:spPr>
          <a:xfrm>
            <a:off x="6246812" y="914400"/>
            <a:ext cx="5251450" cy="525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Intelligent Remediation</a:t>
            </a:r>
            <a:endParaRPr/>
          </a:p>
        </p:txBody>
      </p:sp>
      <p:sp>
        <p:nvSpPr>
          <p:cNvPr id="240" name="Google Shape;240;p13"/>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VCF Operations enables proactive troubleshooting and remediation by correlating metrics, events, logs, troubleshooting workbench, and configuration data to detect anomalies across your private cloud.</a:t>
            </a:r>
            <a:endParaRPr/>
          </a:p>
          <a:p>
            <a:pPr indent="0" lvl="0" marL="0" rtl="0" algn="l">
              <a:lnSpc>
                <a:spcPct val="111111"/>
              </a:lnSpc>
              <a:spcBef>
                <a:spcPts val="1200"/>
              </a:spcBef>
              <a:spcAft>
                <a:spcPts val="0"/>
              </a:spcAft>
              <a:buClr>
                <a:schemeClr val="dk2"/>
              </a:buClr>
              <a:buSzPts val="1620"/>
              <a:buFont typeface="Arial"/>
              <a:buNone/>
            </a:pPr>
            <a:r>
              <a:rPr lang="en-GB"/>
              <a:t>By providing actionable insights, VCF Operations accelerates problem resolution, enhances visibility, and centralizes IT operations management, ensuring smooth and uninterrupted operations.</a:t>
            </a:r>
            <a:endParaRPr/>
          </a:p>
        </p:txBody>
      </p:sp>
      <p:pic>
        <p:nvPicPr>
          <p:cNvPr descr="graphical user interface, diagram, application" id="241" name="Google Shape;241;p13"/>
          <p:cNvPicPr preferRelativeResize="0"/>
          <p:nvPr>
            <p:ph idx="2" type="body"/>
          </p:nvPr>
        </p:nvPicPr>
        <p:blipFill rotWithShape="1">
          <a:blip r:embed="rId3">
            <a:alphaModFix/>
          </a:blip>
          <a:srcRect b="0" l="0" r="0" t="0"/>
          <a:stretch/>
        </p:blipFill>
        <p:spPr>
          <a:xfrm>
            <a:off x="6246812" y="914400"/>
            <a:ext cx="5251450" cy="525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4"/>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Integrated Compliance and Security Operations</a:t>
            </a:r>
            <a:endParaRPr/>
          </a:p>
        </p:txBody>
      </p:sp>
      <p:sp>
        <p:nvSpPr>
          <p:cNvPr id="248" name="Google Shape;248;p14"/>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Organizations can also mitigate risks and ensure regulatory compliance with compliance features integrated with VCF Operations.</a:t>
            </a:r>
            <a:endParaRPr/>
          </a:p>
          <a:p>
            <a:pPr indent="0" lvl="0" marL="0" rtl="0" algn="l">
              <a:lnSpc>
                <a:spcPct val="111111"/>
              </a:lnSpc>
              <a:spcBef>
                <a:spcPts val="1200"/>
              </a:spcBef>
              <a:spcAft>
                <a:spcPts val="0"/>
              </a:spcAft>
              <a:buClr>
                <a:schemeClr val="dk2"/>
              </a:buClr>
              <a:buSzPts val="1620"/>
              <a:buFont typeface="Arial"/>
              <a:buNone/>
            </a:pPr>
            <a:r>
              <a:rPr lang="en-GB"/>
              <a:t>By automating drift remediation and enforcing IT regulatory standards (PCI, HIPAA, or custom standards), VCF Operations helps organizations reduce the likelihood of security breaches and compliance violations.</a:t>
            </a:r>
            <a:endParaRPr/>
          </a:p>
        </p:txBody>
      </p:sp>
      <p:pic>
        <p:nvPicPr>
          <p:cNvPr descr="graphical user interface, application" id="249" name="Google Shape;249;p14"/>
          <p:cNvPicPr preferRelativeResize="0"/>
          <p:nvPr>
            <p:ph idx="2" type="body"/>
          </p:nvPr>
        </p:nvPicPr>
        <p:blipFill rotWithShape="1">
          <a:blip r:embed="rId3">
            <a:alphaModFix/>
          </a:blip>
          <a:srcRect b="0" l="0" r="0" t="0"/>
          <a:stretch/>
        </p:blipFill>
        <p:spPr>
          <a:xfrm>
            <a:off x="6246812" y="914400"/>
            <a:ext cx="5251450" cy="5251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5"/>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Network Operations</a:t>
            </a:r>
            <a:endParaRPr/>
          </a:p>
        </p:txBody>
      </p:sp>
      <p:sp>
        <p:nvSpPr>
          <p:cNvPr id="256" name="Google Shape;256;p15"/>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VCF Operations provides simple end-to-end Network Operations capabilities to troubleshoot and get best practices for their VCF network deployments. Administrators can use VCF Operations to gain visibility into both physical and virtual infrastructure with a comprehensive flow assessment.</a:t>
            </a:r>
            <a:endParaRPr/>
          </a:p>
          <a:p>
            <a:pPr indent="0" lvl="0" marL="0" rtl="0" algn="l">
              <a:lnSpc>
                <a:spcPct val="111111"/>
              </a:lnSpc>
              <a:spcBef>
                <a:spcPts val="1200"/>
              </a:spcBef>
              <a:spcAft>
                <a:spcPts val="0"/>
              </a:spcAft>
              <a:buClr>
                <a:schemeClr val="dk2"/>
              </a:buClr>
              <a:buSzPts val="1620"/>
              <a:buFont typeface="Arial"/>
              <a:buNone/>
            </a:pPr>
            <a:r>
              <a:rPr lang="en-GB"/>
              <a:t>Organizations can also simplify NSX operations management with an intuitive UI and natural language search to quickly pinpoint network issues and troubleshoot, as well as get best practices deployment and compliance recommendations.</a:t>
            </a:r>
            <a:endParaRPr/>
          </a:p>
        </p:txBody>
      </p:sp>
      <p:pic>
        <p:nvPicPr>
          <p:cNvPr descr="graphical user interface, application" id="257" name="Google Shape;257;p15"/>
          <p:cNvPicPr preferRelativeResize="0"/>
          <p:nvPr>
            <p:ph idx="2" type="body"/>
          </p:nvPr>
        </p:nvPicPr>
        <p:blipFill rotWithShape="1">
          <a:blip r:embed="rId3">
            <a:alphaModFix/>
          </a:blip>
          <a:srcRect b="0" l="0" r="0" t="0"/>
          <a:stretch/>
        </p:blipFill>
        <p:spPr>
          <a:xfrm>
            <a:off x="6246812" y="914400"/>
            <a:ext cx="5251450" cy="5251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6"/>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Configuration Management</a:t>
            </a:r>
            <a:endParaRPr/>
          </a:p>
        </p:txBody>
      </p:sp>
      <p:sp>
        <p:nvSpPr>
          <p:cNvPr id="264" name="Google Shape;264;p16"/>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VCF Operations provides Configuration Drift detection capability, enabling Admins to monitor and view vCenter configuration settings that have drifted from assigned templates without needing to track every change manually.</a:t>
            </a:r>
            <a:endParaRPr/>
          </a:p>
          <a:p>
            <a:pPr indent="0" lvl="0" marL="0" rtl="0" algn="l">
              <a:lnSpc>
                <a:spcPct val="111111"/>
              </a:lnSpc>
              <a:spcBef>
                <a:spcPts val="1200"/>
              </a:spcBef>
              <a:spcAft>
                <a:spcPts val="0"/>
              </a:spcAft>
              <a:buClr>
                <a:schemeClr val="dk2"/>
              </a:buClr>
              <a:buSzPts val="1620"/>
              <a:buFont typeface="Arial"/>
              <a:buNone/>
            </a:pPr>
            <a:r>
              <a:rPr lang="en-GB"/>
              <a:t>Configuration Drift detection reduces operational costs and complexity, and allows organizations to maintain strong compliance and security.</a:t>
            </a:r>
            <a:endParaRPr/>
          </a:p>
        </p:txBody>
      </p:sp>
      <p:pic>
        <p:nvPicPr>
          <p:cNvPr descr="graphical user interface, diagram, application" id="265" name="Google Shape;265;p16"/>
          <p:cNvPicPr preferRelativeResize="0"/>
          <p:nvPr>
            <p:ph idx="2" type="body"/>
          </p:nvPr>
        </p:nvPicPr>
        <p:blipFill rotWithShape="1">
          <a:blip r:embed="rId3">
            <a:alphaModFix/>
          </a:blip>
          <a:srcRect b="0" l="0" r="0" t="0"/>
          <a:stretch/>
        </p:blipFill>
        <p:spPr>
          <a:xfrm>
            <a:off x="6246812" y="914400"/>
            <a:ext cx="5251450" cy="5251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7"/>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Review of Learner Objectives</a:t>
            </a:r>
            <a:endParaRPr/>
          </a:p>
        </p:txBody>
      </p:sp>
      <p:sp>
        <p:nvSpPr>
          <p:cNvPr id="272" name="Google Shape;272;p17"/>
          <p:cNvSpPr txBox="1"/>
          <p:nvPr>
            <p:ph idx="1" type="body"/>
          </p:nvPr>
        </p:nvSpPr>
        <p:spPr>
          <a:xfrm>
            <a:off x="609600" y="914401"/>
            <a:ext cx="10972800" cy="5251450"/>
          </a:xfrm>
          <a:prstGeom prst="rect">
            <a:avLst/>
          </a:prstGeom>
          <a:noFill/>
          <a:ln>
            <a:noFill/>
          </a:ln>
        </p:spPr>
        <p:txBody>
          <a:bodyPr anchorCtr="0" anchor="t" bIns="0" lIns="0" spcFirstLastPara="1" rIns="0" wrap="square" tIns="0">
            <a:noAutofit/>
          </a:bodyPr>
          <a:lstStyle/>
          <a:p>
            <a:pPr indent="-292100" lvl="0" marL="292100" rtl="0" algn="l">
              <a:lnSpc>
                <a:spcPct val="111111"/>
              </a:lnSpc>
              <a:spcBef>
                <a:spcPts val="0"/>
              </a:spcBef>
              <a:spcAft>
                <a:spcPts val="0"/>
              </a:spcAft>
              <a:buClr>
                <a:schemeClr val="dk2"/>
              </a:buClr>
              <a:buSzPts val="1620"/>
              <a:buFont typeface="Arial"/>
              <a:buChar char="•"/>
            </a:pPr>
            <a:r>
              <a:rPr lang="en-GB"/>
              <a:t>List the key features of VCF Operations</a:t>
            </a:r>
            <a:endParaRPr/>
          </a:p>
          <a:p>
            <a:pPr indent="-292100" lvl="0" marL="292100" rtl="0" algn="l">
              <a:lnSpc>
                <a:spcPct val="111111"/>
              </a:lnSpc>
              <a:spcBef>
                <a:spcPts val="1200"/>
              </a:spcBef>
              <a:spcAft>
                <a:spcPts val="0"/>
              </a:spcAft>
              <a:buClr>
                <a:schemeClr val="dk2"/>
              </a:buClr>
              <a:buSzPts val="1620"/>
              <a:buFont typeface="Arial"/>
              <a:buChar char="•"/>
            </a:pPr>
            <a:r>
              <a:rPr lang="en-GB"/>
              <a:t>Outline VCF Operations use cases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8"/>
          <p:cNvSpPr txBox="1"/>
          <p:nvPr>
            <p:ph type="title"/>
          </p:nvPr>
        </p:nvSpPr>
        <p:spPr>
          <a:xfrm>
            <a:off x="571282" y="2494217"/>
            <a:ext cx="6429300" cy="122936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accent2"/>
              </a:buClr>
              <a:buSzPts val="3600"/>
              <a:buFont typeface="Arial"/>
              <a:buNone/>
            </a:pPr>
            <a:r>
              <a:rPr b="0" i="0" lang="en-GB" sz="3600" u="none" cap="none" strike="noStrike">
                <a:solidFill>
                  <a:schemeClr val="accent2"/>
                </a:solidFill>
                <a:latin typeface="Arial"/>
                <a:ea typeface="Arial"/>
                <a:cs typeface="Arial"/>
                <a:sym typeface="Arial"/>
              </a:rPr>
              <a:t>VCF Operations Architecture</a:t>
            </a:r>
            <a:endParaRPr/>
          </a:p>
        </p:txBody>
      </p:sp>
      <p:sp>
        <p:nvSpPr>
          <p:cNvPr id="279" name="Google Shape;279;p18"/>
          <p:cNvSpPr txBox="1"/>
          <p:nvPr/>
        </p:nvSpPr>
        <p:spPr>
          <a:xfrm>
            <a:off x="1571604" y="1285860"/>
            <a:ext cx="364333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9"/>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Learner Objectives</a:t>
            </a:r>
            <a:endParaRPr/>
          </a:p>
        </p:txBody>
      </p:sp>
      <p:sp>
        <p:nvSpPr>
          <p:cNvPr id="286" name="Google Shape;286;p19"/>
          <p:cNvSpPr txBox="1"/>
          <p:nvPr>
            <p:ph idx="1" type="body"/>
          </p:nvPr>
        </p:nvSpPr>
        <p:spPr>
          <a:xfrm>
            <a:off x="609600" y="914401"/>
            <a:ext cx="10972800" cy="5251450"/>
          </a:xfrm>
          <a:prstGeom prst="rect">
            <a:avLst/>
          </a:prstGeom>
          <a:noFill/>
          <a:ln>
            <a:noFill/>
          </a:ln>
        </p:spPr>
        <p:txBody>
          <a:bodyPr anchorCtr="0" anchor="t" bIns="0" lIns="0" spcFirstLastPara="1" rIns="0" wrap="square" tIns="0">
            <a:noAutofit/>
          </a:bodyPr>
          <a:lstStyle/>
          <a:p>
            <a:pPr indent="-292100" lvl="0" marL="292100" rtl="0" algn="l">
              <a:lnSpc>
                <a:spcPct val="111111"/>
              </a:lnSpc>
              <a:spcBef>
                <a:spcPts val="0"/>
              </a:spcBef>
              <a:spcAft>
                <a:spcPts val="0"/>
              </a:spcAft>
              <a:buClr>
                <a:schemeClr val="dk2"/>
              </a:buClr>
              <a:buSzPts val="1620"/>
              <a:buFont typeface="Arial"/>
              <a:buChar char="•"/>
            </a:pPr>
            <a:r>
              <a:rPr lang="en-GB"/>
              <a:t>Identify the components of a VCF Operations node</a:t>
            </a:r>
            <a:endParaRPr/>
          </a:p>
          <a:p>
            <a:pPr indent="-292100" lvl="0" marL="292100" rtl="0" algn="l">
              <a:lnSpc>
                <a:spcPct val="111111"/>
              </a:lnSpc>
              <a:spcBef>
                <a:spcPts val="1200"/>
              </a:spcBef>
              <a:spcAft>
                <a:spcPts val="0"/>
              </a:spcAft>
              <a:buClr>
                <a:schemeClr val="dk2"/>
              </a:buClr>
              <a:buSzPts val="1620"/>
              <a:buFont typeface="Arial"/>
              <a:buChar char="•"/>
            </a:pPr>
            <a:r>
              <a:rPr lang="en-GB"/>
              <a:t>Describe the different roles of the node in a VCF Operations cluster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Importance</a:t>
            </a:r>
            <a:endParaRPr/>
          </a:p>
        </p:txBody>
      </p:sp>
      <p:sp>
        <p:nvSpPr>
          <p:cNvPr id="158" name="Google Shape;158;p2"/>
          <p:cNvSpPr txBox="1"/>
          <p:nvPr>
            <p:ph idx="1" type="body"/>
          </p:nvPr>
        </p:nvSpPr>
        <p:spPr>
          <a:xfrm>
            <a:off x="609600" y="914401"/>
            <a:ext cx="10972800"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VMware Cloud Foundation (VCF) Operations encompasses the day-to-day management, monitoring, and life cycle tasks required to maintain a healthy and efficient private cloud infrastructure. Through AI-powered management capabilities and deep integrations into your existing VMware product suite, VCF Operations provides streamlined control over compute, storage, networking, and management services across the entire fleet.</a:t>
            </a:r>
            <a:endParaRPr/>
          </a:p>
          <a:p>
            <a:pPr indent="0" lvl="0" marL="0" rtl="0" algn="l">
              <a:lnSpc>
                <a:spcPct val="111111"/>
              </a:lnSpc>
              <a:spcBef>
                <a:spcPts val="1200"/>
              </a:spcBef>
              <a:spcAft>
                <a:spcPts val="0"/>
              </a:spcAft>
              <a:buClr>
                <a:schemeClr val="dk2"/>
              </a:buClr>
              <a:buSzPts val="1620"/>
              <a:buFont typeface="Arial"/>
              <a:buNone/>
            </a:pPr>
            <a:r>
              <a:rPr lang="en-GB"/>
              <a:t>You must understand the capabilities and use cases VCF Operations enables, which help IT teams to manage their entire infrastructure fleet with greater efficiency and reduced risk.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0"/>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Understanding the Primary Node</a:t>
            </a:r>
            <a:endParaRPr/>
          </a:p>
        </p:txBody>
      </p:sp>
      <p:sp>
        <p:nvSpPr>
          <p:cNvPr id="293" name="Google Shape;293;p20"/>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A cluster can contain single or multiple VCF Operations nodes. The first VCF Operations node that you deploy is called the primary node.</a:t>
            </a:r>
            <a:endParaRPr/>
          </a:p>
          <a:p>
            <a:pPr indent="0" lvl="0" marL="0" rtl="0" algn="l">
              <a:lnSpc>
                <a:spcPct val="111111"/>
              </a:lnSpc>
              <a:spcBef>
                <a:spcPts val="1200"/>
              </a:spcBef>
              <a:spcAft>
                <a:spcPts val="0"/>
              </a:spcAft>
              <a:buClr>
                <a:schemeClr val="dk2"/>
              </a:buClr>
              <a:buSzPts val="1620"/>
              <a:buFont typeface="Arial"/>
              <a:buNone/>
            </a:pPr>
            <a:r>
              <a:rPr lang="en-GB">
                <a:solidFill>
                  <a:schemeClr val="dk2"/>
                </a:solidFill>
                <a:latin typeface="Arial"/>
                <a:ea typeface="Arial"/>
                <a:cs typeface="Arial"/>
                <a:sym typeface="Arial"/>
              </a:rPr>
              <a:t>The primary node is the required initial node in a VCF Operations cluster. It has the following functions and characteristics:</a:t>
            </a:r>
            <a:endParaRPr/>
          </a:p>
          <a:p>
            <a:pPr indent="-292100" lvl="0" marL="292100" rtl="0" algn="l">
              <a:lnSpc>
                <a:spcPct val="111111"/>
              </a:lnSpc>
              <a:spcBef>
                <a:spcPts val="1200"/>
              </a:spcBef>
              <a:spcAft>
                <a:spcPts val="0"/>
              </a:spcAft>
              <a:buClr>
                <a:schemeClr val="dk2"/>
              </a:buClr>
              <a:buSzPts val="1620"/>
              <a:buFont typeface="Arial"/>
              <a:buChar char="•"/>
            </a:pPr>
            <a:r>
              <a:rPr lang="en-GB"/>
              <a:t>Collects and processes incoming data and performs administration for the cluster</a:t>
            </a:r>
            <a:endParaRPr/>
          </a:p>
          <a:p>
            <a:pPr indent="-292100" lvl="0" marL="292100" rtl="0" algn="l">
              <a:lnSpc>
                <a:spcPct val="111111"/>
              </a:lnSpc>
              <a:spcBef>
                <a:spcPts val="1200"/>
              </a:spcBef>
              <a:spcAft>
                <a:spcPts val="0"/>
              </a:spcAft>
              <a:buClr>
                <a:schemeClr val="dk2"/>
              </a:buClr>
              <a:buSzPts val="1620"/>
              <a:buFont typeface="Arial"/>
              <a:buChar char="•"/>
            </a:pPr>
            <a:r>
              <a:rPr lang="en-GB"/>
              <a:t>Contains the central vPostgres database</a:t>
            </a:r>
            <a:endParaRPr/>
          </a:p>
          <a:p>
            <a:pPr indent="-292100" lvl="0" marL="292100" rtl="0" algn="l">
              <a:lnSpc>
                <a:spcPct val="111111"/>
              </a:lnSpc>
              <a:spcBef>
                <a:spcPts val="1200"/>
              </a:spcBef>
              <a:spcAft>
                <a:spcPts val="0"/>
              </a:spcAft>
              <a:buClr>
                <a:schemeClr val="dk2"/>
              </a:buClr>
              <a:buSzPts val="1620"/>
              <a:buFont typeface="Arial"/>
              <a:buChar char="•"/>
            </a:pPr>
            <a:r>
              <a:rPr lang="en-GB"/>
              <a:t>Can function as a network time protocol (NTP) server</a:t>
            </a:r>
            <a:endParaRPr/>
          </a:p>
          <a:p>
            <a:pPr indent="0" lvl="0" marL="0" rtl="0" algn="l">
              <a:lnSpc>
                <a:spcPct val="111111"/>
              </a:lnSpc>
              <a:spcBef>
                <a:spcPts val="1200"/>
              </a:spcBef>
              <a:spcAft>
                <a:spcPts val="0"/>
              </a:spcAft>
              <a:buClr>
                <a:schemeClr val="dk2"/>
              </a:buClr>
              <a:buSzPts val="1620"/>
              <a:buFont typeface="Arial"/>
              <a:buNone/>
            </a:pPr>
            <a:r>
              <a:rPr lang="en-GB"/>
              <a:t>All the components of the VCF Operations software stack are implemented in the primary node. Additional node types have a subset of the components.</a:t>
            </a:r>
            <a:endParaRPr/>
          </a:p>
        </p:txBody>
      </p:sp>
      <p:pic>
        <p:nvPicPr>
          <p:cNvPr descr="graphical user interface" id="294" name="Google Shape;294;p20"/>
          <p:cNvPicPr preferRelativeResize="0"/>
          <p:nvPr>
            <p:ph idx="2" type="body"/>
          </p:nvPr>
        </p:nvPicPr>
        <p:blipFill rotWithShape="1">
          <a:blip r:embed="rId3">
            <a:alphaModFix/>
          </a:blip>
          <a:srcRect b="0" l="0" r="0" t="0"/>
          <a:stretch/>
        </p:blipFill>
        <p:spPr>
          <a:xfrm>
            <a:off x="6779007" y="914400"/>
            <a:ext cx="4187061" cy="5251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1"/>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Understanding the Primary Replica Node Role</a:t>
            </a:r>
            <a:endParaRPr/>
          </a:p>
        </p:txBody>
      </p:sp>
      <p:sp>
        <p:nvSpPr>
          <p:cNvPr id="301" name="Google Shape;301;p21"/>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VCF Operations supports high availability by enabling a primary replica node for the VCF Operations primary node.</a:t>
            </a:r>
            <a:endParaRPr/>
          </a:p>
          <a:p>
            <a:pPr indent="0" lvl="0" marL="0" rtl="0" algn="l">
              <a:lnSpc>
                <a:spcPct val="111111"/>
              </a:lnSpc>
              <a:spcBef>
                <a:spcPts val="1200"/>
              </a:spcBef>
              <a:spcAft>
                <a:spcPts val="0"/>
              </a:spcAft>
              <a:buClr>
                <a:schemeClr val="dk2"/>
              </a:buClr>
              <a:buSzPts val="1620"/>
              <a:buFont typeface="Arial"/>
              <a:buNone/>
            </a:pPr>
            <a:r>
              <a:rPr lang="en-GB"/>
              <a:t>The primary replica node receives redundant copies of data from the primary node.</a:t>
            </a:r>
            <a:endParaRPr/>
          </a:p>
        </p:txBody>
      </p:sp>
      <p:pic>
        <p:nvPicPr>
          <p:cNvPr descr="graphical user interface" id="302" name="Google Shape;302;p21"/>
          <p:cNvPicPr preferRelativeResize="0"/>
          <p:nvPr>
            <p:ph idx="2" type="body"/>
          </p:nvPr>
        </p:nvPicPr>
        <p:blipFill rotWithShape="1">
          <a:blip r:embed="rId3">
            <a:alphaModFix/>
          </a:blip>
          <a:srcRect b="0" l="0" r="0" t="0"/>
          <a:stretch/>
        </p:blipFill>
        <p:spPr>
          <a:xfrm>
            <a:off x="6779007" y="914400"/>
            <a:ext cx="4187061" cy="5251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2"/>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Understanding the Data Node Role</a:t>
            </a:r>
            <a:endParaRPr/>
          </a:p>
        </p:txBody>
      </p:sp>
      <p:sp>
        <p:nvSpPr>
          <p:cNvPr id="309" name="Google Shape;309;p22"/>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The data node has a similar architecture to the primary node and primary replica node. However, the data node does not have a central vPostgres database and cannot act as an NTP server.</a:t>
            </a:r>
            <a:endParaRPr/>
          </a:p>
          <a:p>
            <a:pPr indent="0" lvl="0" marL="0" rtl="0" algn="l">
              <a:lnSpc>
                <a:spcPct val="111111"/>
              </a:lnSpc>
              <a:spcBef>
                <a:spcPts val="1200"/>
              </a:spcBef>
              <a:spcAft>
                <a:spcPts val="0"/>
              </a:spcAft>
              <a:buClr>
                <a:schemeClr val="dk2"/>
              </a:buClr>
              <a:buSzPts val="1620"/>
              <a:buFont typeface="Arial"/>
              <a:buNone/>
            </a:pPr>
            <a:r>
              <a:rPr lang="en-GB"/>
              <a:t>The data node provides the core database functionality of collecting and processing the incoming data.</a:t>
            </a:r>
            <a:endParaRPr/>
          </a:p>
        </p:txBody>
      </p:sp>
      <p:pic>
        <p:nvPicPr>
          <p:cNvPr descr="graphical user interface, application" id="310" name="Google Shape;310;p22"/>
          <p:cNvPicPr preferRelativeResize="0"/>
          <p:nvPr>
            <p:ph idx="2" type="body"/>
          </p:nvPr>
        </p:nvPicPr>
        <p:blipFill rotWithShape="1">
          <a:blip r:embed="rId3">
            <a:alphaModFix/>
          </a:blip>
          <a:srcRect b="0" l="0" r="0" t="0"/>
          <a:stretch/>
        </p:blipFill>
        <p:spPr>
          <a:xfrm>
            <a:off x="6779007" y="914400"/>
            <a:ext cx="4187061" cy="5251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3"/>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Understanding the Cloud Proxy Role</a:t>
            </a:r>
            <a:endParaRPr/>
          </a:p>
        </p:txBody>
      </p:sp>
      <p:sp>
        <p:nvSpPr>
          <p:cNvPr id="317" name="Google Shape;317;p23"/>
          <p:cNvSpPr txBox="1"/>
          <p:nvPr>
            <p:ph idx="1" type="body"/>
          </p:nvPr>
        </p:nvSpPr>
        <p:spPr>
          <a:xfrm>
            <a:off x="609600" y="914400"/>
            <a:ext cx="10972800" cy="58783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A Cloud Proxy node is an extra cluster node that allows VCF Operations to gather more objects in its inventory for monitoring.</a:t>
            </a:r>
            <a:endParaRPr/>
          </a:p>
        </p:txBody>
      </p:sp>
      <p:pic>
        <p:nvPicPr>
          <p:cNvPr descr="graphical user interface, application" id="318" name="Google Shape;318;p23"/>
          <p:cNvPicPr preferRelativeResize="0"/>
          <p:nvPr>
            <p:ph idx="2" type="body"/>
          </p:nvPr>
        </p:nvPicPr>
        <p:blipFill rotWithShape="1">
          <a:blip r:embed="rId3">
            <a:alphaModFix/>
          </a:blip>
          <a:srcRect b="0" l="0" r="0" t="0"/>
          <a:stretch/>
        </p:blipFill>
        <p:spPr>
          <a:xfrm>
            <a:off x="1515451" y="1582738"/>
            <a:ext cx="9161097" cy="45831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4"/>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Understanding the Multinode Cluster</a:t>
            </a:r>
            <a:endParaRPr/>
          </a:p>
        </p:txBody>
      </p:sp>
      <p:pic>
        <p:nvPicPr>
          <p:cNvPr descr="graphical user interface" id="325" name="Google Shape;325;p24"/>
          <p:cNvPicPr preferRelativeResize="0"/>
          <p:nvPr>
            <p:ph idx="1" type="body"/>
          </p:nvPr>
        </p:nvPicPr>
        <p:blipFill rotWithShape="1">
          <a:blip r:embed="rId3">
            <a:alphaModFix/>
          </a:blip>
          <a:srcRect b="0" l="0" r="0" t="0"/>
          <a:stretch/>
        </p:blipFill>
        <p:spPr>
          <a:xfrm>
            <a:off x="4377837" y="914400"/>
            <a:ext cx="7204563" cy="3915401"/>
          </a:xfrm>
          <a:prstGeom prst="rect">
            <a:avLst/>
          </a:prstGeom>
          <a:noFill/>
          <a:ln>
            <a:noFill/>
          </a:ln>
        </p:spPr>
      </p:pic>
      <p:sp>
        <p:nvSpPr>
          <p:cNvPr id="326" name="Google Shape;326;p24"/>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You can create a single-node or multiple node cluster depending on your environment.</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Every node in the cluster is assigned one or more of these roles:</a:t>
            </a:r>
            <a:endParaRPr/>
          </a:p>
          <a:p>
            <a:pPr indent="-292100" lvl="0" marL="292100" marR="0" rtl="0" algn="l">
              <a:lnSpc>
                <a:spcPct val="111111"/>
              </a:lnSpc>
              <a:spcBef>
                <a:spcPts val="1200"/>
              </a:spcBef>
              <a:spcAft>
                <a:spcPts val="0"/>
              </a:spcAft>
              <a:buClr>
                <a:schemeClr val="dk2"/>
              </a:buClr>
              <a:buSzPts val="1620"/>
              <a:buFont typeface="Arial"/>
              <a:buChar char="•"/>
            </a:pPr>
            <a:r>
              <a:rPr b="0" i="0" lang="en-GB" sz="1800" u="none" cap="none" strike="noStrike">
                <a:solidFill>
                  <a:schemeClr val="dk2"/>
                </a:solidFill>
                <a:latin typeface="Arial"/>
                <a:ea typeface="Arial"/>
                <a:cs typeface="Arial"/>
                <a:sym typeface="Arial"/>
              </a:rPr>
              <a:t>Primary</a:t>
            </a:r>
            <a:endParaRPr/>
          </a:p>
          <a:p>
            <a:pPr indent="-292100" lvl="0" marL="292100" marR="0" rtl="0" algn="l">
              <a:lnSpc>
                <a:spcPct val="111111"/>
              </a:lnSpc>
              <a:spcBef>
                <a:spcPts val="1200"/>
              </a:spcBef>
              <a:spcAft>
                <a:spcPts val="0"/>
              </a:spcAft>
              <a:buClr>
                <a:schemeClr val="dk2"/>
              </a:buClr>
              <a:buSzPts val="1620"/>
              <a:buFont typeface="Arial"/>
              <a:buChar char="•"/>
            </a:pPr>
            <a:r>
              <a:rPr b="0" i="0" lang="en-GB" sz="1800" u="none" cap="none" strike="noStrike">
                <a:solidFill>
                  <a:schemeClr val="dk2"/>
                </a:solidFill>
                <a:latin typeface="Arial"/>
                <a:ea typeface="Arial"/>
                <a:cs typeface="Arial"/>
                <a:sym typeface="Arial"/>
              </a:rPr>
              <a:t>Primary Replica</a:t>
            </a:r>
            <a:endParaRPr/>
          </a:p>
          <a:p>
            <a:pPr indent="-292100" lvl="0" marL="292100" marR="0" rtl="0" algn="l">
              <a:lnSpc>
                <a:spcPct val="111111"/>
              </a:lnSpc>
              <a:spcBef>
                <a:spcPts val="1200"/>
              </a:spcBef>
              <a:spcAft>
                <a:spcPts val="0"/>
              </a:spcAft>
              <a:buClr>
                <a:schemeClr val="dk2"/>
              </a:buClr>
              <a:buSzPts val="1620"/>
              <a:buFont typeface="Arial"/>
              <a:buChar char="•"/>
            </a:pPr>
            <a:r>
              <a:rPr b="0" i="0" lang="en-GB" sz="1800" u="none" cap="none" strike="noStrike">
                <a:solidFill>
                  <a:schemeClr val="dk2"/>
                </a:solidFill>
                <a:latin typeface="Arial"/>
                <a:ea typeface="Arial"/>
                <a:cs typeface="Arial"/>
                <a:sym typeface="Arial"/>
              </a:rPr>
              <a:t>Data</a:t>
            </a:r>
            <a:endParaRPr/>
          </a:p>
          <a:p>
            <a:pPr indent="-292100" lvl="0" marL="292100" marR="0" rtl="0" algn="l">
              <a:lnSpc>
                <a:spcPct val="111111"/>
              </a:lnSpc>
              <a:spcBef>
                <a:spcPts val="1200"/>
              </a:spcBef>
              <a:spcAft>
                <a:spcPts val="0"/>
              </a:spcAft>
              <a:buClr>
                <a:schemeClr val="dk2"/>
              </a:buClr>
              <a:buSzPts val="1620"/>
              <a:buFont typeface="Arial"/>
              <a:buChar char="•"/>
            </a:pPr>
            <a:r>
              <a:rPr b="0" i="0" lang="en-GB" sz="1800" u="none" cap="none" strike="noStrike">
                <a:solidFill>
                  <a:schemeClr val="dk2"/>
                </a:solidFill>
                <a:latin typeface="Arial"/>
                <a:ea typeface="Arial"/>
                <a:cs typeface="Arial"/>
                <a:sym typeface="Arial"/>
              </a:rPr>
              <a:t>Cloud Proxy</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primary, primary replica, and data nodes collectively called analytics nodes.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5"/>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VCF Operations Design: Single Region - Single Availability Zone</a:t>
            </a:r>
            <a:endParaRPr/>
          </a:p>
        </p:txBody>
      </p:sp>
      <p:pic>
        <p:nvPicPr>
          <p:cNvPr descr="graphical user interface, application" id="333" name="Google Shape;333;p25"/>
          <p:cNvPicPr preferRelativeResize="0"/>
          <p:nvPr>
            <p:ph idx="1" type="body"/>
          </p:nvPr>
        </p:nvPicPr>
        <p:blipFill rotWithShape="1">
          <a:blip r:embed="rId3">
            <a:alphaModFix/>
          </a:blip>
          <a:srcRect b="0" l="0" r="0" t="0"/>
          <a:stretch/>
        </p:blipFill>
        <p:spPr>
          <a:xfrm>
            <a:off x="4377837" y="914400"/>
            <a:ext cx="7204563" cy="4884571"/>
          </a:xfrm>
          <a:prstGeom prst="rect">
            <a:avLst/>
          </a:prstGeom>
          <a:noFill/>
          <a:ln>
            <a:noFill/>
          </a:ln>
        </p:spPr>
      </p:pic>
      <p:sp>
        <p:nvSpPr>
          <p:cNvPr id="334" name="Google Shape;334;p25"/>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In a single region - single availability zone (AZ):</a:t>
            </a:r>
            <a:endParaRPr/>
          </a:p>
          <a:p>
            <a:pPr indent="-292100" lvl="0" marL="292100" marR="0" rtl="0" algn="l">
              <a:lnSpc>
                <a:spcPct val="111111"/>
              </a:lnSpc>
              <a:spcBef>
                <a:spcPts val="1200"/>
              </a:spcBef>
              <a:spcAft>
                <a:spcPts val="0"/>
              </a:spcAft>
              <a:buClr>
                <a:schemeClr val="dk2"/>
              </a:buClr>
              <a:buSzPts val="1620"/>
              <a:buFont typeface="Arial"/>
              <a:buChar char="•"/>
            </a:pPr>
            <a:r>
              <a:rPr b="0" i="0" lang="en-GB" sz="1800" u="none" cap="none" strike="noStrike">
                <a:solidFill>
                  <a:schemeClr val="dk2"/>
                </a:solidFill>
                <a:latin typeface="Arial"/>
                <a:ea typeface="Arial"/>
                <a:cs typeface="Arial"/>
                <a:sym typeface="Arial"/>
              </a:rPr>
              <a:t>A single VCF Operations instance is used for fleet management.</a:t>
            </a:r>
            <a:endParaRPr/>
          </a:p>
          <a:p>
            <a:pPr indent="-292100" lvl="0" marL="292100" marR="0" rtl="0" algn="l">
              <a:lnSpc>
                <a:spcPct val="111111"/>
              </a:lnSpc>
              <a:spcBef>
                <a:spcPts val="1200"/>
              </a:spcBef>
              <a:spcAft>
                <a:spcPts val="0"/>
              </a:spcAft>
              <a:buClr>
                <a:schemeClr val="dk2"/>
              </a:buClr>
              <a:buSzPts val="1620"/>
              <a:buFont typeface="Arial"/>
              <a:buChar char="•"/>
            </a:pPr>
            <a:r>
              <a:rPr b="0" i="0" lang="en-GB" sz="1800" u="none" cap="none" strike="noStrike">
                <a:solidFill>
                  <a:schemeClr val="dk2"/>
                </a:solidFill>
                <a:latin typeface="Arial"/>
                <a:ea typeface="Arial"/>
                <a:cs typeface="Arial"/>
                <a:sym typeface="Arial"/>
              </a:rPr>
              <a:t>A single VCF Automation instance is used to consume and automate private cloud resources across all VCF instances.</a:t>
            </a:r>
            <a:endParaRPr/>
          </a:p>
          <a:p>
            <a:pPr indent="-292100" lvl="0" marL="292100" marR="0" rtl="0" algn="l">
              <a:lnSpc>
                <a:spcPct val="111111"/>
              </a:lnSpc>
              <a:spcBef>
                <a:spcPts val="1200"/>
              </a:spcBef>
              <a:spcAft>
                <a:spcPts val="0"/>
              </a:spcAft>
              <a:buClr>
                <a:schemeClr val="dk2"/>
              </a:buClr>
              <a:buSzPts val="1620"/>
              <a:buFont typeface="Arial"/>
              <a:buChar char="•"/>
            </a:pPr>
            <a:r>
              <a:rPr b="0" i="0" lang="en-GB" sz="1800" u="none" cap="none" strike="noStrike">
                <a:solidFill>
                  <a:schemeClr val="dk2"/>
                </a:solidFill>
                <a:latin typeface="Arial"/>
                <a:ea typeface="Arial"/>
                <a:cs typeface="Arial"/>
                <a:sym typeface="Arial"/>
              </a:rPr>
              <a:t>VCF Operations and VCF Automation instances are deployed to the management domain of the initial VCF instance.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6"/>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Basic Fleet Management Design: Single Region - Multi AZ</a:t>
            </a:r>
            <a:endParaRPr/>
          </a:p>
        </p:txBody>
      </p:sp>
      <p:pic>
        <p:nvPicPr>
          <p:cNvPr descr="graphical user interface, diagram, application" id="341" name="Google Shape;341;p26"/>
          <p:cNvPicPr preferRelativeResize="0"/>
          <p:nvPr>
            <p:ph idx="1" type="body"/>
          </p:nvPr>
        </p:nvPicPr>
        <p:blipFill rotWithShape="1">
          <a:blip r:embed="rId3">
            <a:alphaModFix/>
          </a:blip>
          <a:srcRect b="0" l="0" r="0" t="0"/>
          <a:stretch/>
        </p:blipFill>
        <p:spPr>
          <a:xfrm>
            <a:off x="4377837" y="914400"/>
            <a:ext cx="7204563" cy="3750174"/>
          </a:xfrm>
          <a:prstGeom prst="rect">
            <a:avLst/>
          </a:prstGeom>
          <a:noFill/>
          <a:ln>
            <a:noFill/>
          </a:ln>
        </p:spPr>
      </p:pic>
      <p:sp>
        <p:nvSpPr>
          <p:cNvPr id="342" name="Google Shape;342;p26"/>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In a single region - multi AZ:</a:t>
            </a:r>
            <a:endParaRPr/>
          </a:p>
          <a:p>
            <a:pPr indent="-292100" lvl="0" marL="292100" marR="0" rtl="0" algn="l">
              <a:lnSpc>
                <a:spcPct val="111111"/>
              </a:lnSpc>
              <a:spcBef>
                <a:spcPts val="1200"/>
              </a:spcBef>
              <a:spcAft>
                <a:spcPts val="0"/>
              </a:spcAft>
              <a:buClr>
                <a:schemeClr val="dk2"/>
              </a:buClr>
              <a:buSzPts val="1620"/>
              <a:buFont typeface="Arial"/>
              <a:buChar char="•"/>
            </a:pPr>
            <a:r>
              <a:rPr b="0" i="0" lang="en-GB" sz="1800" u="none" cap="none" strike="noStrike">
                <a:solidFill>
                  <a:schemeClr val="dk2"/>
                </a:solidFill>
                <a:latin typeface="Arial"/>
                <a:ea typeface="Arial"/>
                <a:cs typeface="Arial"/>
                <a:sym typeface="Arial"/>
              </a:rPr>
              <a:t>A single VCF Operations and Automation instance manages the entire fleet.</a:t>
            </a:r>
            <a:endParaRPr/>
          </a:p>
          <a:p>
            <a:pPr indent="-292100" lvl="0" marL="292100" marR="0" rtl="0" algn="l">
              <a:lnSpc>
                <a:spcPct val="111111"/>
              </a:lnSpc>
              <a:spcBef>
                <a:spcPts val="1200"/>
              </a:spcBef>
              <a:spcAft>
                <a:spcPts val="0"/>
              </a:spcAft>
              <a:buClr>
                <a:schemeClr val="dk2"/>
              </a:buClr>
              <a:buSzPts val="1620"/>
              <a:buFont typeface="Arial"/>
              <a:buChar char="•"/>
            </a:pPr>
            <a:r>
              <a:rPr b="0" i="0" lang="en-GB" sz="1800" u="none" cap="none" strike="noStrike">
                <a:solidFill>
                  <a:schemeClr val="dk2"/>
                </a:solidFill>
                <a:latin typeface="Arial"/>
                <a:ea typeface="Arial"/>
                <a:cs typeface="Arial"/>
                <a:sym typeface="Arial"/>
              </a:rPr>
              <a:t>VCF Operations collector is deployed to VCF Instance 2 if network latency is above 500 ms.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7"/>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Basic Fleet Management Design: Multi Region - Multi AZ</a:t>
            </a:r>
            <a:endParaRPr/>
          </a:p>
        </p:txBody>
      </p:sp>
      <p:pic>
        <p:nvPicPr>
          <p:cNvPr descr="graphical user interface, application" id="349" name="Google Shape;349;p27"/>
          <p:cNvPicPr preferRelativeResize="0"/>
          <p:nvPr>
            <p:ph idx="1" type="body"/>
          </p:nvPr>
        </p:nvPicPr>
        <p:blipFill rotWithShape="1">
          <a:blip r:embed="rId3">
            <a:alphaModFix/>
          </a:blip>
          <a:srcRect b="0" l="0" r="0" t="0"/>
          <a:stretch/>
        </p:blipFill>
        <p:spPr>
          <a:xfrm>
            <a:off x="4377837" y="914400"/>
            <a:ext cx="7204563" cy="3670037"/>
          </a:xfrm>
          <a:prstGeom prst="rect">
            <a:avLst/>
          </a:prstGeom>
          <a:noFill/>
          <a:ln>
            <a:noFill/>
          </a:ln>
        </p:spPr>
      </p:pic>
      <p:sp>
        <p:nvSpPr>
          <p:cNvPr id="350" name="Google Shape;350;p27"/>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A single VCF Operations and Automation instance managing the entire fleet is not changed by extending to another region:</a:t>
            </a:r>
            <a:endParaRPr/>
          </a:p>
          <a:p>
            <a:pPr indent="-292100" lvl="0" marL="292100" marR="0" rtl="0" algn="l">
              <a:lnSpc>
                <a:spcPct val="111111"/>
              </a:lnSpc>
              <a:spcBef>
                <a:spcPts val="1200"/>
              </a:spcBef>
              <a:spcAft>
                <a:spcPts val="0"/>
              </a:spcAft>
              <a:buClr>
                <a:schemeClr val="dk2"/>
              </a:buClr>
              <a:buSzPts val="1620"/>
              <a:buFont typeface="Arial"/>
              <a:buChar char="•"/>
            </a:pPr>
            <a:r>
              <a:rPr b="0" i="0" lang="en-GB" sz="1800" u="none" cap="none" strike="noStrike">
                <a:solidFill>
                  <a:schemeClr val="dk2"/>
                </a:solidFill>
                <a:latin typeface="Arial"/>
                <a:ea typeface="Arial"/>
                <a:cs typeface="Arial"/>
                <a:sym typeface="Arial"/>
              </a:rPr>
              <a:t>Continue to maintain a single VCF Operations instance in region A.</a:t>
            </a:r>
            <a:endParaRPr/>
          </a:p>
          <a:p>
            <a:pPr indent="-292100" lvl="0" marL="292100" marR="0" rtl="0" algn="l">
              <a:lnSpc>
                <a:spcPct val="111111"/>
              </a:lnSpc>
              <a:spcBef>
                <a:spcPts val="1200"/>
              </a:spcBef>
              <a:spcAft>
                <a:spcPts val="0"/>
              </a:spcAft>
              <a:buClr>
                <a:schemeClr val="dk2"/>
              </a:buClr>
              <a:buSzPts val="1620"/>
              <a:buFont typeface="Arial"/>
              <a:buChar char="•"/>
            </a:pPr>
            <a:r>
              <a:rPr b="0" i="0" lang="en-GB" sz="1800" u="none" cap="none" strike="noStrike">
                <a:solidFill>
                  <a:schemeClr val="dk2"/>
                </a:solidFill>
                <a:latin typeface="Arial"/>
                <a:ea typeface="Arial"/>
                <a:cs typeface="Arial"/>
                <a:sym typeface="Arial"/>
              </a:rPr>
              <a:t>Add a VCF Operations collector instance to region B if network latency is above 500 ms.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8"/>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VCF Fleet with Fault Domains Design</a:t>
            </a:r>
            <a:endParaRPr/>
          </a:p>
        </p:txBody>
      </p:sp>
      <p:sp>
        <p:nvSpPr>
          <p:cNvPr id="357" name="Google Shape;357;p28"/>
          <p:cNvSpPr txBox="1"/>
          <p:nvPr>
            <p:ph idx="1" type="body"/>
          </p:nvPr>
        </p:nvSpPr>
        <p:spPr>
          <a:xfrm>
            <a:off x="609600" y="914400"/>
            <a:ext cx="10972800" cy="58783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A single VCF Operations and Automation instance manages the entire fleet.</a:t>
            </a:r>
            <a:endParaRPr/>
          </a:p>
        </p:txBody>
      </p:sp>
      <p:pic>
        <p:nvPicPr>
          <p:cNvPr descr="graphical user interface" id="358" name="Google Shape;358;p28"/>
          <p:cNvPicPr preferRelativeResize="0"/>
          <p:nvPr>
            <p:ph idx="2" type="body"/>
          </p:nvPr>
        </p:nvPicPr>
        <p:blipFill rotWithShape="1">
          <a:blip r:embed="rId3">
            <a:alphaModFix/>
          </a:blip>
          <a:srcRect b="0" l="0" r="0" t="0"/>
          <a:stretch/>
        </p:blipFill>
        <p:spPr>
          <a:xfrm>
            <a:off x="1883888" y="1582738"/>
            <a:ext cx="8424224" cy="45831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9"/>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Fleet with Disaster Recovery Management Design</a:t>
            </a:r>
            <a:endParaRPr/>
          </a:p>
        </p:txBody>
      </p:sp>
      <p:sp>
        <p:nvSpPr>
          <p:cNvPr id="365" name="Google Shape;365;p29"/>
          <p:cNvSpPr txBox="1"/>
          <p:nvPr>
            <p:ph idx="1" type="body"/>
          </p:nvPr>
        </p:nvSpPr>
        <p:spPr>
          <a:xfrm>
            <a:off x="609600" y="914400"/>
            <a:ext cx="10972800" cy="58783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For the design of a fleet with DR management, the guidance for VCF Operations remains unchanged from VCF 5.2.</a:t>
            </a:r>
            <a:endParaRPr/>
          </a:p>
        </p:txBody>
      </p:sp>
      <p:pic>
        <p:nvPicPr>
          <p:cNvPr descr="graphical user interface, diagram" id="366" name="Google Shape;366;p29"/>
          <p:cNvPicPr preferRelativeResize="0"/>
          <p:nvPr>
            <p:ph idx="2" type="body"/>
          </p:nvPr>
        </p:nvPicPr>
        <p:blipFill rotWithShape="1">
          <a:blip r:embed="rId3">
            <a:alphaModFix/>
          </a:blip>
          <a:srcRect b="0" l="0" r="0" t="0"/>
          <a:stretch/>
        </p:blipFill>
        <p:spPr>
          <a:xfrm>
            <a:off x="1597501" y="1582738"/>
            <a:ext cx="8996998" cy="45831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Module Lessons</a:t>
            </a:r>
            <a:endParaRPr/>
          </a:p>
        </p:txBody>
      </p:sp>
      <p:sp>
        <p:nvSpPr>
          <p:cNvPr id="164" name="Google Shape;164;p3"/>
          <p:cNvSpPr txBox="1"/>
          <p:nvPr>
            <p:ph idx="1" type="body"/>
          </p:nvPr>
        </p:nvSpPr>
        <p:spPr>
          <a:xfrm>
            <a:off x="609600" y="914401"/>
            <a:ext cx="10972800" cy="5251450"/>
          </a:xfrm>
          <a:prstGeom prst="rect">
            <a:avLst/>
          </a:prstGeom>
          <a:noFill/>
          <a:ln>
            <a:noFill/>
          </a:ln>
        </p:spPr>
        <p:txBody>
          <a:bodyPr anchorCtr="0" anchor="t" bIns="0" lIns="0" spcFirstLastPara="1" rIns="0" wrap="square" tIns="0">
            <a:noAutofit/>
          </a:bodyPr>
          <a:lstStyle/>
          <a:p>
            <a:pPr indent="-292100" lvl="0" marL="292100" rtl="0" algn="l">
              <a:lnSpc>
                <a:spcPct val="111111"/>
              </a:lnSpc>
              <a:spcBef>
                <a:spcPts val="0"/>
              </a:spcBef>
              <a:spcAft>
                <a:spcPts val="0"/>
              </a:spcAft>
              <a:buClr>
                <a:schemeClr val="dk2"/>
              </a:buClr>
              <a:buSzPts val="1620"/>
              <a:buFont typeface="Arial"/>
              <a:buAutoNum type="arabicPeriod"/>
            </a:pPr>
            <a:r>
              <a:rPr lang="en-GB"/>
              <a:t>Introduction to VCF</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Introduction to VCF Operations</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VCF Operations Architecture</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VCF Operations Navigation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0"/>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Examining a VCF Operations Cluster</a:t>
            </a:r>
            <a:endParaRPr/>
          </a:p>
        </p:txBody>
      </p:sp>
      <p:pic>
        <p:nvPicPr>
          <p:cNvPr descr="graphical user interface, application" id="373" name="Google Shape;373;p30"/>
          <p:cNvPicPr preferRelativeResize="0"/>
          <p:nvPr>
            <p:ph idx="1" type="body"/>
          </p:nvPr>
        </p:nvPicPr>
        <p:blipFill rotWithShape="1">
          <a:blip r:embed="rId3">
            <a:alphaModFix/>
          </a:blip>
          <a:srcRect b="0" l="0" r="0" t="0"/>
          <a:stretch/>
        </p:blipFill>
        <p:spPr>
          <a:xfrm>
            <a:off x="4377837" y="914400"/>
            <a:ext cx="7204563" cy="4675259"/>
          </a:xfrm>
          <a:prstGeom prst="rect">
            <a:avLst/>
          </a:prstGeom>
          <a:noFill/>
          <a:ln>
            <a:noFill/>
          </a:ln>
        </p:spPr>
      </p:pic>
      <p:sp>
        <p:nvSpPr>
          <p:cNvPr id="374" name="Google Shape;374;p30"/>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You can examine and manage VCF Operations clusters in the VCF Operations console. To do so, navigate to </a:t>
            </a:r>
            <a:r>
              <a:rPr b="1" i="0" lang="en-GB" sz="1800" u="none" cap="none" strike="noStrike">
                <a:solidFill>
                  <a:srgbClr val="000000"/>
                </a:solidFill>
                <a:latin typeface="Arial"/>
                <a:ea typeface="Arial"/>
                <a:cs typeface="Arial"/>
                <a:sym typeface="Arial"/>
              </a:rPr>
              <a:t>Fleet Management &gt; Lifecycle</a:t>
            </a:r>
            <a:r>
              <a:rPr b="0" i="0" lang="en-GB" sz="1800" u="none" cap="none" strike="noStrike">
                <a:solidFill>
                  <a:schemeClr val="dk2"/>
                </a:solidFill>
                <a:latin typeface="Arial"/>
                <a:ea typeface="Arial"/>
                <a:cs typeface="Arial"/>
                <a:sym typeface="Arial"/>
              </a:rPr>
              <a:t> and click </a:t>
            </a:r>
            <a:r>
              <a:rPr b="1" i="0" lang="en-GB" sz="1800" u="none" cap="none" strike="noStrike">
                <a:solidFill>
                  <a:srgbClr val="000000"/>
                </a:solidFill>
                <a:latin typeface="Arial"/>
                <a:ea typeface="Arial"/>
                <a:cs typeface="Arial"/>
                <a:sym typeface="Arial"/>
              </a:rPr>
              <a:t>Manage</a:t>
            </a:r>
            <a:r>
              <a:rPr b="0" i="0" lang="en-GB" sz="1800" u="none" cap="none" strike="noStrike">
                <a:solidFill>
                  <a:schemeClr val="dk2"/>
                </a:solidFill>
                <a:latin typeface="Arial"/>
                <a:ea typeface="Arial"/>
                <a:cs typeface="Arial"/>
                <a:sym typeface="Arial"/>
              </a:rPr>
              <a:t> under the VCF Operations cluster. You can then view the components, nodes, collector groups, and topology of the selected operations cluster.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1"/>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Managing a VCF Operations Cluster</a:t>
            </a:r>
            <a:endParaRPr/>
          </a:p>
        </p:txBody>
      </p:sp>
      <p:sp>
        <p:nvSpPr>
          <p:cNvPr id="381" name="Google Shape;381;p31"/>
          <p:cNvSpPr txBox="1"/>
          <p:nvPr>
            <p:ph idx="1" type="body"/>
          </p:nvPr>
        </p:nvSpPr>
        <p:spPr>
          <a:xfrm>
            <a:off x="609600" y="914400"/>
            <a:ext cx="7264400"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solidFill>
                  <a:schemeClr val="dk2"/>
                </a:solidFill>
                <a:latin typeface="Arial"/>
                <a:ea typeface="Arial"/>
                <a:cs typeface="Arial"/>
                <a:sym typeface="Arial"/>
              </a:rPr>
              <a:t>You can manage an existing VCF Operations cluster:</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Trigger Inventory Sync</a:t>
            </a:r>
            <a:r>
              <a:rPr lang="en-GB"/>
              <a:t>: Allows you to sync all the components</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Update NTP Configuration</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Add Nodes</a:t>
            </a:r>
            <a:r>
              <a:rPr lang="en-GB"/>
              <a:t>: Allows you to add more nodes to this VCF Operations cluster</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Add New Collector Group</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Patches</a:t>
            </a:r>
            <a:r>
              <a:rPr lang="en-GB"/>
              <a:t>: Allows you to install patches and review patch history</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Export Configuration</a:t>
            </a:r>
            <a:r>
              <a:rPr lang="en-GB"/>
              <a:t>: Allows you to export the VCF Operations cluster configuration to a JSON file</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Snapshot</a:t>
            </a:r>
            <a:r>
              <a:rPr lang="en-GB"/>
              <a:t>: Allows you to create and manage snapshots of the VCF Operations cluster</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Logs</a:t>
            </a:r>
            <a:r>
              <a:rPr lang="en-GB"/>
              <a:t>: Allows you to generate, download, and delete logs for this cluster</a:t>
            </a:r>
            <a:endParaRPr/>
          </a:p>
        </p:txBody>
      </p:sp>
      <p:pic>
        <p:nvPicPr>
          <p:cNvPr descr="graphical user interface, text, application, email" id="382" name="Google Shape;382;p31"/>
          <p:cNvPicPr preferRelativeResize="0"/>
          <p:nvPr>
            <p:ph idx="2" type="body"/>
          </p:nvPr>
        </p:nvPicPr>
        <p:blipFill rotWithShape="1">
          <a:blip r:embed="rId3">
            <a:alphaModFix/>
          </a:blip>
          <a:srcRect b="0" l="0" r="0" t="0"/>
          <a:stretch/>
        </p:blipFill>
        <p:spPr>
          <a:xfrm>
            <a:off x="8011855" y="914400"/>
            <a:ext cx="3570545" cy="31530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2"/>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Adding Nodes to a VCF Operations Cluster</a:t>
            </a:r>
            <a:endParaRPr/>
          </a:p>
        </p:txBody>
      </p:sp>
      <p:sp>
        <p:nvSpPr>
          <p:cNvPr id="389" name="Google Shape;389;p32"/>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solidFill>
                  <a:schemeClr val="dk2"/>
                </a:solidFill>
                <a:latin typeface="Arial"/>
                <a:ea typeface="Arial"/>
                <a:cs typeface="Arial"/>
                <a:sym typeface="Arial"/>
              </a:rPr>
              <a:t>You can use the Add Nodes function to deploy more nodes to an existing VCF Operations cluster:</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Primary replica</a:t>
            </a:r>
            <a:r>
              <a:rPr lang="en-GB"/>
              <a:t>: You can add at most one primary replica node.</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Data</a:t>
            </a:r>
            <a:r>
              <a:rPr lang="en-GB"/>
              <a:t>: You can add more than one data node to a VCF Operations cluster.</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Cloud Proxy</a:t>
            </a:r>
            <a:r>
              <a:rPr lang="en-GB"/>
              <a:t>: You can add more than one cloud proxy to a VCF Operations cluster.</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Collector Groups</a:t>
            </a:r>
            <a:r>
              <a:rPr lang="en-GB"/>
              <a:t>: You can add more than one collector group to a VCF Operations cluster.</a:t>
            </a:r>
            <a:endParaRPr/>
          </a:p>
          <a:p>
            <a:pPr indent="0" lvl="0" marL="0" rtl="0" algn="l">
              <a:lnSpc>
                <a:spcPct val="111111"/>
              </a:lnSpc>
              <a:spcBef>
                <a:spcPts val="1200"/>
              </a:spcBef>
              <a:spcAft>
                <a:spcPts val="0"/>
              </a:spcAft>
              <a:buClr>
                <a:schemeClr val="dk2"/>
              </a:buClr>
              <a:buSzPts val="1620"/>
              <a:buFont typeface="Arial"/>
              <a:buNone/>
            </a:pPr>
            <a:r>
              <a:rPr lang="en-GB"/>
              <a:t>For each newly added node, you need to specify its VM name, FQDN, and IP address.</a:t>
            </a:r>
            <a:endParaRPr/>
          </a:p>
        </p:txBody>
      </p:sp>
      <p:pic>
        <p:nvPicPr>
          <p:cNvPr descr="graphical user interface, text, application, email" id="390" name="Google Shape;390;p32"/>
          <p:cNvPicPr preferRelativeResize="0"/>
          <p:nvPr>
            <p:ph idx="2" type="body"/>
          </p:nvPr>
        </p:nvPicPr>
        <p:blipFill rotWithShape="1">
          <a:blip r:embed="rId3">
            <a:alphaModFix/>
          </a:blip>
          <a:srcRect b="0" l="0" r="0" t="0"/>
          <a:stretch/>
        </p:blipFill>
        <p:spPr>
          <a:xfrm>
            <a:off x="6162675" y="914400"/>
            <a:ext cx="5419725" cy="507185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3"/>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Review of Learner Objectives</a:t>
            </a:r>
            <a:endParaRPr/>
          </a:p>
        </p:txBody>
      </p:sp>
      <p:sp>
        <p:nvSpPr>
          <p:cNvPr id="397" name="Google Shape;397;p33"/>
          <p:cNvSpPr txBox="1"/>
          <p:nvPr>
            <p:ph idx="1" type="body"/>
          </p:nvPr>
        </p:nvSpPr>
        <p:spPr>
          <a:xfrm>
            <a:off x="609600" y="914401"/>
            <a:ext cx="10972800" cy="5251450"/>
          </a:xfrm>
          <a:prstGeom prst="rect">
            <a:avLst/>
          </a:prstGeom>
          <a:noFill/>
          <a:ln>
            <a:noFill/>
          </a:ln>
        </p:spPr>
        <p:txBody>
          <a:bodyPr anchorCtr="0" anchor="t" bIns="0" lIns="0" spcFirstLastPara="1" rIns="0" wrap="square" tIns="0">
            <a:noAutofit/>
          </a:bodyPr>
          <a:lstStyle/>
          <a:p>
            <a:pPr indent="-292100" lvl="0" marL="292100" rtl="0" algn="l">
              <a:lnSpc>
                <a:spcPct val="111111"/>
              </a:lnSpc>
              <a:spcBef>
                <a:spcPts val="0"/>
              </a:spcBef>
              <a:spcAft>
                <a:spcPts val="0"/>
              </a:spcAft>
              <a:buClr>
                <a:schemeClr val="dk2"/>
              </a:buClr>
              <a:buSzPts val="1620"/>
              <a:buFont typeface="Arial"/>
              <a:buChar char="•"/>
            </a:pPr>
            <a:r>
              <a:rPr lang="en-GB"/>
              <a:t>Identify the components of a VCF Operations node</a:t>
            </a:r>
            <a:endParaRPr/>
          </a:p>
          <a:p>
            <a:pPr indent="-292100" lvl="0" marL="292100" rtl="0" algn="l">
              <a:lnSpc>
                <a:spcPct val="111111"/>
              </a:lnSpc>
              <a:spcBef>
                <a:spcPts val="1200"/>
              </a:spcBef>
              <a:spcAft>
                <a:spcPts val="0"/>
              </a:spcAft>
              <a:buClr>
                <a:schemeClr val="dk2"/>
              </a:buClr>
              <a:buSzPts val="1620"/>
              <a:buFont typeface="Arial"/>
              <a:buChar char="•"/>
            </a:pPr>
            <a:r>
              <a:rPr lang="en-GB"/>
              <a:t>Describe the different roles of the node in a VCF Operations cluster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4"/>
          <p:cNvSpPr txBox="1"/>
          <p:nvPr>
            <p:ph type="title"/>
          </p:nvPr>
        </p:nvSpPr>
        <p:spPr>
          <a:xfrm>
            <a:off x="571282" y="2494217"/>
            <a:ext cx="6429300" cy="122936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accent2"/>
              </a:buClr>
              <a:buSzPts val="3600"/>
              <a:buFont typeface="Arial"/>
              <a:buNone/>
            </a:pPr>
            <a:r>
              <a:rPr b="0" i="0" lang="en-GB" sz="3600" u="none" cap="none" strike="noStrike">
                <a:solidFill>
                  <a:schemeClr val="accent2"/>
                </a:solidFill>
                <a:latin typeface="Arial"/>
                <a:ea typeface="Arial"/>
                <a:cs typeface="Arial"/>
                <a:sym typeface="Arial"/>
              </a:rPr>
              <a:t>VCF Operations Navigation</a:t>
            </a:r>
            <a:endParaRPr/>
          </a:p>
        </p:txBody>
      </p:sp>
      <p:sp>
        <p:nvSpPr>
          <p:cNvPr id="404" name="Google Shape;404;p34"/>
          <p:cNvSpPr txBox="1"/>
          <p:nvPr/>
        </p:nvSpPr>
        <p:spPr>
          <a:xfrm>
            <a:off x="1571604" y="1285860"/>
            <a:ext cx="364333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5"/>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Learner Objectives</a:t>
            </a:r>
            <a:endParaRPr/>
          </a:p>
        </p:txBody>
      </p:sp>
      <p:sp>
        <p:nvSpPr>
          <p:cNvPr id="411" name="Google Shape;411;p35"/>
          <p:cNvSpPr txBox="1"/>
          <p:nvPr>
            <p:ph idx="1" type="body"/>
          </p:nvPr>
        </p:nvSpPr>
        <p:spPr>
          <a:xfrm>
            <a:off x="609600" y="914401"/>
            <a:ext cx="10972800" cy="5251450"/>
          </a:xfrm>
          <a:prstGeom prst="rect">
            <a:avLst/>
          </a:prstGeom>
          <a:noFill/>
          <a:ln>
            <a:noFill/>
          </a:ln>
        </p:spPr>
        <p:txBody>
          <a:bodyPr anchorCtr="0" anchor="t" bIns="0" lIns="0" spcFirstLastPara="1" rIns="0" wrap="square" tIns="0">
            <a:noAutofit/>
          </a:bodyPr>
          <a:lstStyle/>
          <a:p>
            <a:pPr indent="-292100" lvl="0" marL="292100" rtl="0" algn="l">
              <a:lnSpc>
                <a:spcPct val="111111"/>
              </a:lnSpc>
              <a:spcBef>
                <a:spcPts val="0"/>
              </a:spcBef>
              <a:spcAft>
                <a:spcPts val="0"/>
              </a:spcAft>
              <a:buClr>
                <a:schemeClr val="dk2"/>
              </a:buClr>
              <a:buSzPts val="1620"/>
              <a:buFont typeface="Arial"/>
              <a:buChar char="•"/>
            </a:pPr>
            <a:r>
              <a:rPr lang="en-GB"/>
              <a:t>Perform basic VCF Operations console navigation</a:t>
            </a:r>
            <a:endParaRPr/>
          </a:p>
          <a:p>
            <a:pPr indent="-292100" lvl="0" marL="292100" rtl="0" algn="l">
              <a:lnSpc>
                <a:spcPct val="111111"/>
              </a:lnSpc>
              <a:spcBef>
                <a:spcPts val="1200"/>
              </a:spcBef>
              <a:spcAft>
                <a:spcPts val="0"/>
              </a:spcAft>
              <a:buClr>
                <a:schemeClr val="dk2"/>
              </a:buClr>
              <a:buSzPts val="1620"/>
              <a:buFont typeface="Arial"/>
              <a:buChar char="•"/>
            </a:pPr>
            <a:r>
              <a:rPr lang="en-GB"/>
              <a:t>List the different management areas in the VCF Operations UI</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6"/>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VCF Operations Console Navigation</a:t>
            </a:r>
            <a:endParaRPr/>
          </a:p>
        </p:txBody>
      </p:sp>
      <p:sp>
        <p:nvSpPr>
          <p:cNvPr id="418" name="Google Shape;418;p36"/>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Administrators perform major day-to-day tasks in the VCF Operations console.</a:t>
            </a:r>
            <a:endParaRPr/>
          </a:p>
          <a:p>
            <a:pPr indent="0" lvl="0" marL="0" rtl="0" algn="l">
              <a:lnSpc>
                <a:spcPct val="111111"/>
              </a:lnSpc>
              <a:spcBef>
                <a:spcPts val="1200"/>
              </a:spcBef>
              <a:spcAft>
                <a:spcPts val="0"/>
              </a:spcAft>
              <a:buClr>
                <a:schemeClr val="dk2"/>
              </a:buClr>
              <a:buSzPts val="1620"/>
              <a:buFont typeface="Arial"/>
              <a:buNone/>
            </a:pPr>
            <a:r>
              <a:rPr lang="en-GB">
                <a:solidFill>
                  <a:schemeClr val="dk2"/>
                </a:solidFill>
                <a:latin typeface="Arial"/>
                <a:ea typeface="Arial"/>
                <a:cs typeface="Arial"/>
                <a:sym typeface="Arial"/>
              </a:rPr>
              <a:t>The console contains the following core elements:</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Navigation menu: Allows you to navigate the different operations management domains.</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Search bar: Allows you to easily find objects in your environment.</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Warning message banner: Displays important and mission-critical messages.</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Collection notifications: Allow you to monitor the status of data collection and adaptors.</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Operations screen: Allows you to perform tasks, processes, and management.</a:t>
            </a:r>
            <a:endParaRPr/>
          </a:p>
        </p:txBody>
      </p:sp>
      <p:pic>
        <p:nvPicPr>
          <p:cNvPr descr="graphical user interface, application" id="419" name="Google Shape;419;p36"/>
          <p:cNvPicPr preferRelativeResize="0"/>
          <p:nvPr>
            <p:ph idx="2" type="body"/>
          </p:nvPr>
        </p:nvPicPr>
        <p:blipFill rotWithShape="1">
          <a:blip r:embed="rId3">
            <a:alphaModFix/>
          </a:blip>
          <a:srcRect b="0" l="0" r="0" t="0"/>
          <a:stretch/>
        </p:blipFill>
        <p:spPr>
          <a:xfrm>
            <a:off x="6162675" y="914400"/>
            <a:ext cx="5419725" cy="365967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7"/>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VCF Operations Home Page</a:t>
            </a:r>
            <a:endParaRPr/>
          </a:p>
        </p:txBody>
      </p:sp>
      <p:sp>
        <p:nvSpPr>
          <p:cNvPr id="426" name="Google Shape;426;p37"/>
          <p:cNvSpPr txBox="1"/>
          <p:nvPr>
            <p:ph idx="1" type="body"/>
          </p:nvPr>
        </p:nvSpPr>
        <p:spPr>
          <a:xfrm>
            <a:off x="609600" y="914400"/>
            <a:ext cx="10972800" cy="58783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a:t>
            </a:r>
            <a:r>
              <a:rPr b="1" i="0" lang="en-GB" sz="1800" u="none" cap="none" strike="noStrike">
                <a:solidFill>
                  <a:srgbClr val="000000"/>
                </a:solidFill>
                <a:latin typeface="Arial"/>
                <a:ea typeface="Arial"/>
                <a:cs typeface="Arial"/>
                <a:sym typeface="Arial"/>
              </a:rPr>
              <a:t>Home</a:t>
            </a:r>
            <a:r>
              <a:rPr b="0" i="0" lang="en-GB" sz="1800" u="none" cap="none" strike="noStrike">
                <a:solidFill>
                  <a:schemeClr val="dk2"/>
                </a:solidFill>
                <a:latin typeface="Arial"/>
                <a:ea typeface="Arial"/>
                <a:cs typeface="Arial"/>
                <a:sym typeface="Arial"/>
              </a:rPr>
              <a:t> page appears when you log in to the product UI for the first time. The </a:t>
            </a:r>
            <a:r>
              <a:rPr b="1" i="0" lang="en-GB" sz="1800" u="none" cap="none" strike="noStrike">
                <a:solidFill>
                  <a:srgbClr val="000000"/>
                </a:solidFill>
                <a:latin typeface="Arial"/>
                <a:ea typeface="Arial"/>
                <a:cs typeface="Arial"/>
                <a:sym typeface="Arial"/>
              </a:rPr>
              <a:t>Home</a:t>
            </a:r>
            <a:r>
              <a:rPr b="0" i="0" lang="en-GB" sz="1800" u="none" cap="none" strike="noStrike">
                <a:solidFill>
                  <a:schemeClr val="dk2"/>
                </a:solidFill>
                <a:latin typeface="Arial"/>
                <a:ea typeface="Arial"/>
                <a:cs typeface="Arial"/>
                <a:sym typeface="Arial"/>
              </a:rPr>
              <a:t> page contains two tabs: </a:t>
            </a:r>
            <a:r>
              <a:rPr b="1" i="0" lang="en-GB" sz="1800" u="none" cap="none" strike="noStrike">
                <a:solidFill>
                  <a:srgbClr val="000000"/>
                </a:solidFill>
                <a:latin typeface="Arial"/>
                <a:ea typeface="Arial"/>
                <a:cs typeface="Arial"/>
                <a:sym typeface="Arial"/>
              </a:rPr>
              <a:t>Overview</a:t>
            </a:r>
            <a:r>
              <a:rPr b="0" i="0" lang="en-GB" sz="1800" u="none" cap="none" strike="noStrike">
                <a:solidFill>
                  <a:schemeClr val="dk2"/>
                </a:solidFill>
                <a:latin typeface="Arial"/>
                <a:ea typeface="Arial"/>
                <a:cs typeface="Arial"/>
                <a:sym typeface="Arial"/>
              </a:rPr>
              <a:t> and </a:t>
            </a:r>
            <a:r>
              <a:rPr b="1" i="0" lang="en-GB" sz="1800" u="none" cap="none" strike="noStrike">
                <a:solidFill>
                  <a:srgbClr val="000000"/>
                </a:solidFill>
                <a:latin typeface="Arial"/>
                <a:ea typeface="Arial"/>
                <a:cs typeface="Arial"/>
                <a:sym typeface="Arial"/>
              </a:rPr>
              <a:t>Launchpad</a:t>
            </a:r>
            <a:r>
              <a:rPr b="0" i="0" lang="en-GB" sz="1800" u="none" cap="none" strike="noStrike">
                <a:solidFill>
                  <a:schemeClr val="dk2"/>
                </a:solidFill>
                <a:latin typeface="Arial"/>
                <a:ea typeface="Arial"/>
                <a:cs typeface="Arial"/>
                <a:sym typeface="Arial"/>
              </a:rPr>
              <a:t>.</a:t>
            </a:r>
            <a:endParaRPr/>
          </a:p>
        </p:txBody>
      </p:sp>
      <p:pic>
        <p:nvPicPr>
          <p:cNvPr descr="graphical user interface, website" id="427" name="Google Shape;427;p37"/>
          <p:cNvPicPr preferRelativeResize="0"/>
          <p:nvPr>
            <p:ph idx="2" type="body"/>
          </p:nvPr>
        </p:nvPicPr>
        <p:blipFill rotWithShape="1">
          <a:blip r:embed="rId3">
            <a:alphaModFix/>
          </a:blip>
          <a:srcRect b="0" l="0" r="0" t="0"/>
          <a:stretch/>
        </p:blipFill>
        <p:spPr>
          <a:xfrm>
            <a:off x="2564876" y="1582738"/>
            <a:ext cx="7062247" cy="4583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8"/>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Home Page: Overview</a:t>
            </a:r>
            <a:endParaRPr/>
          </a:p>
        </p:txBody>
      </p:sp>
      <p:sp>
        <p:nvSpPr>
          <p:cNvPr id="434" name="Google Shape;434;p38"/>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solidFill>
                  <a:schemeClr val="dk2"/>
                </a:solidFill>
                <a:latin typeface="Arial"/>
                <a:ea typeface="Arial"/>
                <a:cs typeface="Arial"/>
                <a:sym typeface="Arial"/>
              </a:rPr>
              <a:t>The </a:t>
            </a:r>
            <a:r>
              <a:rPr b="1" lang="en-GB">
                <a:solidFill>
                  <a:srgbClr val="000000"/>
                </a:solidFill>
                <a:latin typeface="Arial"/>
                <a:ea typeface="Arial"/>
                <a:cs typeface="Arial"/>
                <a:sym typeface="Arial"/>
              </a:rPr>
              <a:t>Overview</a:t>
            </a:r>
            <a:r>
              <a:rPr lang="en-GB">
                <a:solidFill>
                  <a:schemeClr val="dk2"/>
                </a:solidFill>
                <a:latin typeface="Arial"/>
                <a:ea typeface="Arial"/>
                <a:cs typeface="Arial"/>
                <a:sym typeface="Arial"/>
              </a:rPr>
              <a:t> tab on the </a:t>
            </a:r>
            <a:r>
              <a:rPr b="1" lang="en-GB">
                <a:solidFill>
                  <a:srgbClr val="000000"/>
                </a:solidFill>
                <a:latin typeface="Arial"/>
                <a:ea typeface="Arial"/>
                <a:cs typeface="Arial"/>
                <a:sym typeface="Arial"/>
              </a:rPr>
              <a:t>Home</a:t>
            </a:r>
            <a:r>
              <a:rPr lang="en-GB">
                <a:solidFill>
                  <a:schemeClr val="dk2"/>
                </a:solidFill>
                <a:latin typeface="Arial"/>
                <a:ea typeface="Arial"/>
                <a:cs typeface="Arial"/>
                <a:sym typeface="Arial"/>
              </a:rPr>
              <a:t> page gives you a high-level summary of your entire infrastructure. You can view high-level information about the following categories:</a:t>
            </a:r>
            <a:endParaRPr/>
          </a:p>
          <a:p>
            <a:pPr indent="-292100" lvl="0" marL="292100" rtl="0" algn="l">
              <a:lnSpc>
                <a:spcPct val="111111"/>
              </a:lnSpc>
              <a:spcBef>
                <a:spcPts val="1200"/>
              </a:spcBef>
              <a:spcAft>
                <a:spcPts val="0"/>
              </a:spcAft>
              <a:buClr>
                <a:schemeClr val="dk2"/>
              </a:buClr>
              <a:buSzPts val="1620"/>
              <a:buFont typeface="Arial"/>
              <a:buChar char="•"/>
            </a:pPr>
            <a:r>
              <a:rPr lang="en-GB"/>
              <a:t>VCF deployment and domain</a:t>
            </a:r>
            <a:endParaRPr/>
          </a:p>
          <a:p>
            <a:pPr indent="-292100" lvl="0" marL="292100" rtl="0" algn="l">
              <a:lnSpc>
                <a:spcPct val="111111"/>
              </a:lnSpc>
              <a:spcBef>
                <a:spcPts val="1200"/>
              </a:spcBef>
              <a:spcAft>
                <a:spcPts val="0"/>
              </a:spcAft>
              <a:buClr>
                <a:schemeClr val="dk2"/>
              </a:buClr>
              <a:buSzPts val="1620"/>
              <a:buFont typeface="Arial"/>
              <a:buChar char="•"/>
            </a:pPr>
            <a:r>
              <a:rPr lang="en-GB"/>
              <a:t>Configuration drifts</a:t>
            </a:r>
            <a:endParaRPr/>
          </a:p>
          <a:p>
            <a:pPr indent="-292100" lvl="0" marL="292100" rtl="0" algn="l">
              <a:lnSpc>
                <a:spcPct val="111111"/>
              </a:lnSpc>
              <a:spcBef>
                <a:spcPts val="1200"/>
              </a:spcBef>
              <a:spcAft>
                <a:spcPts val="0"/>
              </a:spcAft>
              <a:buClr>
                <a:schemeClr val="dk2"/>
              </a:buClr>
              <a:buSzPts val="1620"/>
              <a:buFont typeface="Arial"/>
              <a:buChar char="•"/>
            </a:pPr>
            <a:r>
              <a:rPr lang="en-GB"/>
              <a:t>Certificates</a:t>
            </a:r>
            <a:endParaRPr/>
          </a:p>
          <a:p>
            <a:pPr indent="-292100" lvl="0" marL="292100" rtl="0" algn="l">
              <a:lnSpc>
                <a:spcPct val="111111"/>
              </a:lnSpc>
              <a:spcBef>
                <a:spcPts val="1200"/>
              </a:spcBef>
              <a:spcAft>
                <a:spcPts val="0"/>
              </a:spcAft>
              <a:buClr>
                <a:schemeClr val="dk2"/>
              </a:buClr>
              <a:buSzPts val="1620"/>
              <a:buFont typeface="Arial"/>
              <a:buChar char="•"/>
            </a:pPr>
            <a:r>
              <a:rPr lang="en-GB"/>
              <a:t>Workload operations</a:t>
            </a:r>
            <a:endParaRPr/>
          </a:p>
          <a:p>
            <a:pPr indent="-292100" lvl="0" marL="292100" rtl="0" algn="l">
              <a:lnSpc>
                <a:spcPct val="111111"/>
              </a:lnSpc>
              <a:spcBef>
                <a:spcPts val="1200"/>
              </a:spcBef>
              <a:spcAft>
                <a:spcPts val="0"/>
              </a:spcAft>
              <a:buClr>
                <a:schemeClr val="dk2"/>
              </a:buClr>
              <a:buSzPts val="1620"/>
              <a:buFont typeface="Arial"/>
              <a:buChar char="•"/>
            </a:pPr>
            <a:r>
              <a:rPr lang="en-GB"/>
              <a:t>Alerts</a:t>
            </a:r>
            <a:endParaRPr/>
          </a:p>
          <a:p>
            <a:pPr indent="-292100" lvl="0" marL="292100" rtl="0" algn="l">
              <a:lnSpc>
                <a:spcPct val="111111"/>
              </a:lnSpc>
              <a:spcBef>
                <a:spcPts val="1200"/>
              </a:spcBef>
              <a:spcAft>
                <a:spcPts val="0"/>
              </a:spcAft>
              <a:buClr>
                <a:schemeClr val="dk2"/>
              </a:buClr>
              <a:buSzPts val="1620"/>
              <a:buFont typeface="Arial"/>
              <a:buChar char="•"/>
            </a:pPr>
            <a:r>
              <a:rPr lang="en-GB"/>
              <a:t>Cost and capacity</a:t>
            </a:r>
            <a:endParaRPr/>
          </a:p>
          <a:p>
            <a:pPr indent="-292100" lvl="0" marL="292100" rtl="0" algn="l">
              <a:lnSpc>
                <a:spcPct val="111111"/>
              </a:lnSpc>
              <a:spcBef>
                <a:spcPts val="1200"/>
              </a:spcBef>
              <a:spcAft>
                <a:spcPts val="0"/>
              </a:spcAft>
              <a:buClr>
                <a:schemeClr val="dk2"/>
              </a:buClr>
              <a:buSzPts val="1620"/>
              <a:buFont typeface="Arial"/>
              <a:buChar char="•"/>
            </a:pPr>
            <a:r>
              <a:rPr lang="en-GB"/>
              <a:t>Compliance</a:t>
            </a:r>
            <a:endParaRPr/>
          </a:p>
        </p:txBody>
      </p:sp>
      <p:pic>
        <p:nvPicPr>
          <p:cNvPr descr="graphical user interface" id="435" name="Google Shape;435;p38"/>
          <p:cNvPicPr preferRelativeResize="0"/>
          <p:nvPr>
            <p:ph idx="2" type="body"/>
          </p:nvPr>
        </p:nvPicPr>
        <p:blipFill rotWithShape="1">
          <a:blip r:embed="rId3">
            <a:alphaModFix/>
          </a:blip>
          <a:srcRect b="0" l="0" r="0" t="0"/>
          <a:stretch/>
        </p:blipFill>
        <p:spPr>
          <a:xfrm>
            <a:off x="6162675" y="914400"/>
            <a:ext cx="5419725" cy="39288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9"/>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Home Page: Launchpad</a:t>
            </a:r>
            <a:endParaRPr/>
          </a:p>
        </p:txBody>
      </p:sp>
      <p:pic>
        <p:nvPicPr>
          <p:cNvPr descr="graphical user interface, application" id="442" name="Google Shape;442;p39"/>
          <p:cNvPicPr preferRelativeResize="0"/>
          <p:nvPr>
            <p:ph idx="1" type="body"/>
          </p:nvPr>
        </p:nvPicPr>
        <p:blipFill rotWithShape="1">
          <a:blip r:embed="rId3">
            <a:alphaModFix/>
          </a:blip>
          <a:srcRect b="0" l="0" r="0" t="0"/>
          <a:stretch/>
        </p:blipFill>
        <p:spPr>
          <a:xfrm>
            <a:off x="4377837" y="914400"/>
            <a:ext cx="7204563" cy="5240106"/>
          </a:xfrm>
          <a:prstGeom prst="rect">
            <a:avLst/>
          </a:prstGeom>
          <a:noFill/>
          <a:ln>
            <a:noFill/>
          </a:ln>
        </p:spPr>
      </p:pic>
      <p:sp>
        <p:nvSpPr>
          <p:cNvPr id="443" name="Google Shape;443;p39"/>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a:t>
            </a:r>
            <a:r>
              <a:rPr b="1" i="0" lang="en-GB" sz="1800" u="none" cap="none" strike="noStrike">
                <a:solidFill>
                  <a:srgbClr val="000000"/>
                </a:solidFill>
                <a:latin typeface="Arial"/>
                <a:ea typeface="Arial"/>
                <a:cs typeface="Arial"/>
                <a:sym typeface="Arial"/>
              </a:rPr>
              <a:t>Launchpad</a:t>
            </a:r>
            <a:r>
              <a:rPr b="0" i="0" lang="en-GB" sz="1800" u="none" cap="none" strike="noStrike">
                <a:solidFill>
                  <a:schemeClr val="dk2"/>
                </a:solidFill>
                <a:latin typeface="Arial"/>
                <a:ea typeface="Arial"/>
                <a:cs typeface="Arial"/>
                <a:sym typeface="Arial"/>
              </a:rPr>
              <a:t> tab on the </a:t>
            </a:r>
            <a:r>
              <a:rPr b="1" i="0" lang="en-GB" sz="1800" u="none" cap="none" strike="noStrike">
                <a:solidFill>
                  <a:srgbClr val="000000"/>
                </a:solidFill>
                <a:latin typeface="Arial"/>
                <a:ea typeface="Arial"/>
                <a:cs typeface="Arial"/>
                <a:sym typeface="Arial"/>
              </a:rPr>
              <a:t>Home</a:t>
            </a:r>
            <a:r>
              <a:rPr b="0" i="0" lang="en-GB" sz="1800" u="none" cap="none" strike="noStrike">
                <a:solidFill>
                  <a:schemeClr val="dk2"/>
                </a:solidFill>
                <a:latin typeface="Arial"/>
                <a:ea typeface="Arial"/>
                <a:cs typeface="Arial"/>
                <a:sym typeface="Arial"/>
              </a:rPr>
              <a:t> page allows you to quickly access the various pillars of operations.</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capabilities of VCF Operations are categorized into separate pillars of operations. These pillars enable you to manage configurations, optimize performance, optimize capacity, and troubleshoot issues.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
          <p:cNvSpPr txBox="1"/>
          <p:nvPr>
            <p:ph type="title"/>
          </p:nvPr>
        </p:nvSpPr>
        <p:spPr>
          <a:xfrm>
            <a:off x="571282" y="2494217"/>
            <a:ext cx="6429300" cy="122936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accent2"/>
              </a:buClr>
              <a:buSzPts val="3600"/>
              <a:buFont typeface="Arial"/>
              <a:buNone/>
            </a:pPr>
            <a:r>
              <a:rPr b="0" i="0" lang="en-GB" sz="3600" u="none" cap="none" strike="noStrike">
                <a:solidFill>
                  <a:schemeClr val="accent2"/>
                </a:solidFill>
                <a:latin typeface="Arial"/>
                <a:ea typeface="Arial"/>
                <a:cs typeface="Arial"/>
                <a:sym typeface="Arial"/>
              </a:rPr>
              <a:t>Introduction to VCF Operations</a:t>
            </a:r>
            <a:endParaRPr/>
          </a:p>
        </p:txBody>
      </p:sp>
      <p:sp>
        <p:nvSpPr>
          <p:cNvPr id="171" name="Google Shape;171;p4"/>
          <p:cNvSpPr txBox="1"/>
          <p:nvPr/>
        </p:nvSpPr>
        <p:spPr>
          <a:xfrm>
            <a:off x="1571604" y="1285860"/>
            <a:ext cx="364333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0"/>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Inventory Page</a:t>
            </a:r>
            <a:endParaRPr/>
          </a:p>
        </p:txBody>
      </p:sp>
      <p:pic>
        <p:nvPicPr>
          <p:cNvPr descr="graphical user interface, application, email" id="450" name="Google Shape;450;p40"/>
          <p:cNvPicPr preferRelativeResize="0"/>
          <p:nvPr>
            <p:ph idx="1" type="body"/>
          </p:nvPr>
        </p:nvPicPr>
        <p:blipFill rotWithShape="1">
          <a:blip r:embed="rId3">
            <a:alphaModFix/>
          </a:blip>
          <a:srcRect b="0" l="0" r="0" t="0"/>
          <a:stretch/>
        </p:blipFill>
        <p:spPr>
          <a:xfrm>
            <a:off x="4377837" y="914400"/>
            <a:ext cx="7204563" cy="4683163"/>
          </a:xfrm>
          <a:prstGeom prst="rect">
            <a:avLst/>
          </a:prstGeom>
          <a:noFill/>
          <a:ln>
            <a:noFill/>
          </a:ln>
        </p:spPr>
      </p:pic>
      <p:sp>
        <p:nvSpPr>
          <p:cNvPr id="451" name="Google Shape;451;p40"/>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a:t>
            </a:r>
            <a:r>
              <a:rPr b="1" i="0" lang="en-GB" sz="1800" u="none" cap="none" strike="noStrike">
                <a:solidFill>
                  <a:srgbClr val="000000"/>
                </a:solidFill>
                <a:latin typeface="Arial"/>
                <a:ea typeface="Arial"/>
                <a:cs typeface="Arial"/>
                <a:sym typeface="Arial"/>
              </a:rPr>
              <a:t>Inventory</a:t>
            </a:r>
            <a:r>
              <a:rPr b="0" i="0" lang="en-GB" sz="1800" u="none" cap="none" strike="noStrike">
                <a:solidFill>
                  <a:schemeClr val="dk2"/>
                </a:solidFill>
                <a:latin typeface="Arial"/>
                <a:ea typeface="Arial"/>
                <a:cs typeface="Arial"/>
                <a:sym typeface="Arial"/>
              </a:rPr>
              <a:t> page allows you to view objects in your entire fleet and infrastructure, such as domains, VMs, data stores, networks, and groups.</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You can view and interact with the metrics, alerts, topology, and logs associated with each object.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1"/>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Infrastructure Operations</a:t>
            </a:r>
            <a:endParaRPr/>
          </a:p>
        </p:txBody>
      </p:sp>
      <p:pic>
        <p:nvPicPr>
          <p:cNvPr descr="graphical user interface, text, application" id="458" name="Google Shape;458;p41"/>
          <p:cNvPicPr preferRelativeResize="0"/>
          <p:nvPr>
            <p:ph idx="1" type="body"/>
          </p:nvPr>
        </p:nvPicPr>
        <p:blipFill rotWithShape="1">
          <a:blip r:embed="rId3">
            <a:alphaModFix/>
          </a:blip>
          <a:srcRect b="0" l="0" r="0" t="0"/>
          <a:stretch/>
        </p:blipFill>
        <p:spPr>
          <a:xfrm>
            <a:off x="4377837" y="914400"/>
            <a:ext cx="7204563" cy="4667355"/>
          </a:xfrm>
          <a:prstGeom prst="rect">
            <a:avLst/>
          </a:prstGeom>
          <a:noFill/>
          <a:ln>
            <a:noFill/>
          </a:ln>
        </p:spPr>
      </p:pic>
      <p:sp>
        <p:nvSpPr>
          <p:cNvPr id="459" name="Google Shape;459;p41"/>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a:t>
            </a:r>
            <a:r>
              <a:rPr b="1" i="0" lang="en-GB" sz="1800" u="none" cap="none" strike="noStrike">
                <a:solidFill>
                  <a:srgbClr val="000000"/>
                </a:solidFill>
                <a:latin typeface="Arial"/>
                <a:ea typeface="Arial"/>
                <a:cs typeface="Arial"/>
                <a:sym typeface="Arial"/>
              </a:rPr>
              <a:t>Infrastructure Operations</a:t>
            </a:r>
            <a:r>
              <a:rPr b="0" i="0" lang="en-GB" sz="1800" u="none" cap="none" strike="noStrike">
                <a:solidFill>
                  <a:schemeClr val="dk2"/>
                </a:solidFill>
                <a:latin typeface="Arial"/>
                <a:ea typeface="Arial"/>
                <a:cs typeface="Arial"/>
                <a:sym typeface="Arial"/>
              </a:rPr>
              <a:t> page allows you to monitor the entire infrastructure, including VMs, storage, network, licenses, and more.</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You can set up dashboards and reports to display the data you deem important to infrastructure health and resources optimization.</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You can also activate alerts to capture specific issues or irregular symptoms and use troubleshooting benchmarks to help resolve outstanding issues.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2"/>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Workload Operations</a:t>
            </a:r>
            <a:endParaRPr/>
          </a:p>
        </p:txBody>
      </p:sp>
      <p:pic>
        <p:nvPicPr>
          <p:cNvPr descr="graphical user interface, application" id="466" name="Google Shape;466;p42"/>
          <p:cNvPicPr preferRelativeResize="0"/>
          <p:nvPr>
            <p:ph idx="1" type="body"/>
          </p:nvPr>
        </p:nvPicPr>
        <p:blipFill rotWithShape="1">
          <a:blip r:embed="rId3">
            <a:alphaModFix/>
          </a:blip>
          <a:srcRect b="0" l="0" r="0" t="0"/>
          <a:stretch/>
        </p:blipFill>
        <p:spPr>
          <a:xfrm>
            <a:off x="4377837" y="914400"/>
            <a:ext cx="7204563" cy="4679414"/>
          </a:xfrm>
          <a:prstGeom prst="rect">
            <a:avLst/>
          </a:prstGeom>
          <a:noFill/>
          <a:ln>
            <a:noFill/>
          </a:ln>
        </p:spPr>
      </p:pic>
      <p:sp>
        <p:nvSpPr>
          <p:cNvPr id="467" name="Google Shape;467;p42"/>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a:t>
            </a:r>
            <a:r>
              <a:rPr b="1" i="0" lang="en-GB" sz="1800" u="none" cap="none" strike="noStrike">
                <a:solidFill>
                  <a:srgbClr val="000000"/>
                </a:solidFill>
                <a:latin typeface="Arial"/>
                <a:ea typeface="Arial"/>
                <a:cs typeface="Arial"/>
                <a:sym typeface="Arial"/>
              </a:rPr>
              <a:t>Workload Operations</a:t>
            </a:r>
            <a:r>
              <a:rPr b="0" i="0" lang="en-GB" sz="1800" u="none" cap="none" strike="noStrike">
                <a:solidFill>
                  <a:schemeClr val="dk2"/>
                </a:solidFill>
                <a:latin typeface="Arial"/>
                <a:ea typeface="Arial"/>
                <a:cs typeface="Arial"/>
                <a:sym typeface="Arial"/>
              </a:rPr>
              <a:t> page allows you to monitor the status of applications, services running in provisioned guest operations systems, and services running in your virtual environment.</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Some application monitoring is achieved through the Telegraf agent. You can use options in the </a:t>
            </a:r>
            <a:r>
              <a:rPr b="1" i="0" lang="en-GB" sz="1800" u="none" cap="none" strike="noStrike">
                <a:solidFill>
                  <a:srgbClr val="000000"/>
                </a:solidFill>
                <a:latin typeface="Arial"/>
                <a:ea typeface="Arial"/>
                <a:cs typeface="Arial"/>
                <a:sym typeface="Arial"/>
              </a:rPr>
              <a:t>Workload Operations</a:t>
            </a:r>
            <a:r>
              <a:rPr b="0" i="0" lang="en-GB" sz="1800" u="none" cap="none" strike="noStrike">
                <a:solidFill>
                  <a:schemeClr val="dk2"/>
                </a:solidFill>
                <a:latin typeface="Arial"/>
                <a:ea typeface="Arial"/>
                <a:cs typeface="Arial"/>
                <a:sym typeface="Arial"/>
              </a:rPr>
              <a:t> menus to deploy the Telegraf agents to the target virtual machines.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3"/>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Fleet Management</a:t>
            </a:r>
            <a:endParaRPr/>
          </a:p>
        </p:txBody>
      </p:sp>
      <p:sp>
        <p:nvSpPr>
          <p:cNvPr id="474" name="Google Shape;474;p43"/>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solidFill>
                  <a:schemeClr val="dk2"/>
                </a:solidFill>
                <a:latin typeface="Arial"/>
                <a:ea typeface="Arial"/>
                <a:cs typeface="Arial"/>
                <a:sym typeface="Arial"/>
              </a:rPr>
              <a:t>The </a:t>
            </a:r>
            <a:r>
              <a:rPr b="1" lang="en-GB">
                <a:solidFill>
                  <a:srgbClr val="000000"/>
                </a:solidFill>
                <a:latin typeface="Arial"/>
                <a:ea typeface="Arial"/>
                <a:cs typeface="Arial"/>
                <a:sym typeface="Arial"/>
              </a:rPr>
              <a:t>Fleet Management</a:t>
            </a:r>
            <a:r>
              <a:rPr lang="en-GB">
                <a:solidFill>
                  <a:schemeClr val="dk2"/>
                </a:solidFill>
                <a:latin typeface="Arial"/>
                <a:ea typeface="Arial"/>
                <a:cs typeface="Arial"/>
                <a:sym typeface="Arial"/>
              </a:rPr>
              <a:t> page allows you to manage your VCF deployment and your VCF Operations nodes with the following capabilities:</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Identity &amp; Access</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Certificates</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Passwords</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Tags</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Configuration Drifts</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Lifecycle</a:t>
            </a:r>
            <a:endParaRPr/>
          </a:p>
          <a:p>
            <a:pPr indent="-292100" lvl="0" marL="292100" rtl="0" algn="l">
              <a:lnSpc>
                <a:spcPct val="111111"/>
              </a:lnSpc>
              <a:spcBef>
                <a:spcPts val="1200"/>
              </a:spcBef>
              <a:spcAft>
                <a:spcPts val="0"/>
              </a:spcAft>
              <a:buClr>
                <a:srgbClr val="000000"/>
              </a:buClr>
              <a:buSzPts val="1620"/>
              <a:buFont typeface="Arial"/>
              <a:buChar char="•"/>
            </a:pPr>
            <a:r>
              <a:rPr b="1" lang="en-GB">
                <a:solidFill>
                  <a:srgbClr val="000000"/>
                </a:solidFill>
                <a:latin typeface="Arial"/>
                <a:ea typeface="Arial"/>
                <a:cs typeface="Arial"/>
                <a:sym typeface="Arial"/>
              </a:rPr>
              <a:t>Tasks</a:t>
            </a:r>
            <a:endParaRPr/>
          </a:p>
        </p:txBody>
      </p:sp>
      <p:pic>
        <p:nvPicPr>
          <p:cNvPr descr="graphical user interface" id="475" name="Google Shape;475;p43"/>
          <p:cNvPicPr preferRelativeResize="0"/>
          <p:nvPr>
            <p:ph idx="2" type="body"/>
          </p:nvPr>
        </p:nvPicPr>
        <p:blipFill rotWithShape="1">
          <a:blip r:embed="rId3">
            <a:alphaModFix/>
          </a:blip>
          <a:srcRect b="0" l="0" r="0" t="0"/>
          <a:stretch/>
        </p:blipFill>
        <p:spPr>
          <a:xfrm>
            <a:off x="6162675" y="914400"/>
            <a:ext cx="5419725" cy="351525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4"/>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Capacity Page</a:t>
            </a:r>
            <a:endParaRPr/>
          </a:p>
        </p:txBody>
      </p:sp>
      <p:sp>
        <p:nvSpPr>
          <p:cNvPr id="482" name="Google Shape;482;p44"/>
          <p:cNvSpPr txBox="1"/>
          <p:nvPr>
            <p:ph idx="1" type="body"/>
          </p:nvPr>
        </p:nvSpPr>
        <p:spPr>
          <a:xfrm>
            <a:off x="609600" y="914400"/>
            <a:ext cx="10972800" cy="58783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a:t>
            </a:r>
            <a:r>
              <a:rPr b="1" i="0" lang="en-GB" sz="1800" u="none" cap="none" strike="noStrike">
                <a:solidFill>
                  <a:srgbClr val="000000"/>
                </a:solidFill>
                <a:latin typeface="Arial"/>
                <a:ea typeface="Arial"/>
                <a:cs typeface="Arial"/>
                <a:sym typeface="Arial"/>
              </a:rPr>
              <a:t>Capacity</a:t>
            </a:r>
            <a:r>
              <a:rPr b="0" i="0" lang="en-GB" sz="1800" u="none" cap="none" strike="noStrike">
                <a:solidFill>
                  <a:schemeClr val="dk2"/>
                </a:solidFill>
                <a:latin typeface="Arial"/>
                <a:ea typeface="Arial"/>
                <a:cs typeface="Arial"/>
                <a:sym typeface="Arial"/>
              </a:rPr>
              <a:t> page allows you to monitor resource utilization, plan for growth, achieve cost efficiency, and maintain performance in a virtualized environment.</a:t>
            </a:r>
            <a:endParaRPr/>
          </a:p>
        </p:txBody>
      </p:sp>
      <p:pic>
        <p:nvPicPr>
          <p:cNvPr descr="graphical user interface, application" id="483" name="Google Shape;483;p44"/>
          <p:cNvPicPr preferRelativeResize="0"/>
          <p:nvPr>
            <p:ph idx="2" type="body"/>
          </p:nvPr>
        </p:nvPicPr>
        <p:blipFill rotWithShape="1">
          <a:blip r:embed="rId3">
            <a:alphaModFix/>
          </a:blip>
          <a:srcRect b="0" l="0" r="0" t="0"/>
          <a:stretch/>
        </p:blipFill>
        <p:spPr>
          <a:xfrm>
            <a:off x="2577515" y="1582738"/>
            <a:ext cx="7036970" cy="458311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5"/>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Security Page</a:t>
            </a:r>
            <a:endParaRPr/>
          </a:p>
        </p:txBody>
      </p:sp>
      <p:pic>
        <p:nvPicPr>
          <p:cNvPr descr="graphical user interface, application" id="490" name="Google Shape;490;p45"/>
          <p:cNvPicPr preferRelativeResize="0"/>
          <p:nvPr>
            <p:ph idx="1" type="body"/>
          </p:nvPr>
        </p:nvPicPr>
        <p:blipFill rotWithShape="1">
          <a:blip r:embed="rId3">
            <a:alphaModFix/>
          </a:blip>
          <a:srcRect b="0" l="0" r="0" t="0"/>
          <a:stretch/>
        </p:blipFill>
        <p:spPr>
          <a:xfrm>
            <a:off x="4377837" y="914400"/>
            <a:ext cx="7204563" cy="4690882"/>
          </a:xfrm>
          <a:prstGeom prst="rect">
            <a:avLst/>
          </a:prstGeom>
          <a:noFill/>
          <a:ln>
            <a:noFill/>
          </a:ln>
        </p:spPr>
      </p:pic>
      <p:sp>
        <p:nvSpPr>
          <p:cNvPr id="491" name="Google Shape;491;p45"/>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a:t>
            </a:r>
            <a:r>
              <a:rPr b="1" i="0" lang="en-GB" sz="1800" u="none" cap="none" strike="noStrike">
                <a:solidFill>
                  <a:srgbClr val="000000"/>
                </a:solidFill>
                <a:latin typeface="Arial"/>
                <a:ea typeface="Arial"/>
                <a:cs typeface="Arial"/>
                <a:sym typeface="Arial"/>
              </a:rPr>
              <a:t>Security</a:t>
            </a:r>
            <a:r>
              <a:rPr b="0" i="0" lang="en-GB" sz="1800" u="none" cap="none" strike="noStrike">
                <a:solidFill>
                  <a:schemeClr val="dk2"/>
                </a:solidFill>
                <a:latin typeface="Arial"/>
                <a:ea typeface="Arial"/>
                <a:cs typeface="Arial"/>
                <a:sym typeface="Arial"/>
              </a:rPr>
              <a:t> page allows you to gain insights into Security Operations and Audit Events.</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You can also enable various VMware predefined benchmarks and regulatory benchmarks to enforce compliance monitoring.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6"/>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License Management</a:t>
            </a:r>
            <a:endParaRPr/>
          </a:p>
        </p:txBody>
      </p:sp>
      <p:sp>
        <p:nvSpPr>
          <p:cNvPr id="498" name="Google Shape;498;p46"/>
          <p:cNvSpPr txBox="1"/>
          <p:nvPr>
            <p:ph idx="1" type="body"/>
          </p:nvPr>
        </p:nvSpPr>
        <p:spPr>
          <a:xfrm>
            <a:off x="609600" y="914400"/>
            <a:ext cx="10972800" cy="58783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a:t>
            </a:r>
            <a:r>
              <a:rPr b="1" i="0" lang="en-GB" sz="1800" u="none" cap="none" strike="noStrike">
                <a:solidFill>
                  <a:srgbClr val="000000"/>
                </a:solidFill>
                <a:latin typeface="Arial"/>
                <a:ea typeface="Arial"/>
                <a:cs typeface="Arial"/>
                <a:sym typeface="Arial"/>
              </a:rPr>
              <a:t>License Management</a:t>
            </a:r>
            <a:r>
              <a:rPr b="0" i="0" lang="en-GB" sz="1800" u="none" cap="none" strike="noStrike">
                <a:solidFill>
                  <a:schemeClr val="dk2"/>
                </a:solidFill>
                <a:latin typeface="Arial"/>
                <a:ea typeface="Arial"/>
                <a:cs typeface="Arial"/>
                <a:sym typeface="Arial"/>
              </a:rPr>
              <a:t> page allows you to manage the VCF product registrations and licenses for your organization, and monitor product and license usage.</a:t>
            </a:r>
            <a:endParaRPr/>
          </a:p>
        </p:txBody>
      </p:sp>
      <p:pic>
        <p:nvPicPr>
          <p:cNvPr descr="graphical user interface, application" id="499" name="Google Shape;499;p46"/>
          <p:cNvPicPr preferRelativeResize="0"/>
          <p:nvPr>
            <p:ph idx="2" type="body"/>
          </p:nvPr>
        </p:nvPicPr>
        <p:blipFill rotWithShape="1">
          <a:blip r:embed="rId3">
            <a:alphaModFix/>
          </a:blip>
          <a:srcRect b="0" l="0" r="0" t="0"/>
          <a:stretch/>
        </p:blipFill>
        <p:spPr>
          <a:xfrm>
            <a:off x="2563830" y="1582738"/>
            <a:ext cx="7064340" cy="45831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7"/>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Administration Page</a:t>
            </a:r>
            <a:endParaRPr/>
          </a:p>
        </p:txBody>
      </p:sp>
      <p:pic>
        <p:nvPicPr>
          <p:cNvPr descr="graphical user interface, text, application, email" id="506" name="Google Shape;506;p47"/>
          <p:cNvPicPr preferRelativeResize="0"/>
          <p:nvPr>
            <p:ph idx="1" type="body"/>
          </p:nvPr>
        </p:nvPicPr>
        <p:blipFill rotWithShape="1">
          <a:blip r:embed="rId3">
            <a:alphaModFix/>
          </a:blip>
          <a:srcRect b="0" l="0" r="0" t="0"/>
          <a:stretch/>
        </p:blipFill>
        <p:spPr>
          <a:xfrm>
            <a:off x="4377837" y="914400"/>
            <a:ext cx="7204563" cy="4671739"/>
          </a:xfrm>
          <a:prstGeom prst="rect">
            <a:avLst/>
          </a:prstGeom>
          <a:noFill/>
          <a:ln>
            <a:noFill/>
          </a:ln>
        </p:spPr>
      </p:pic>
      <p:sp>
        <p:nvSpPr>
          <p:cNvPr id="507" name="Google Shape;507;p47"/>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a:t>
            </a:r>
            <a:r>
              <a:rPr b="1" i="0" lang="en-GB" sz="1800" u="none" cap="none" strike="noStrike">
                <a:solidFill>
                  <a:srgbClr val="000000"/>
                </a:solidFill>
                <a:latin typeface="Arial"/>
                <a:ea typeface="Arial"/>
                <a:cs typeface="Arial"/>
                <a:sym typeface="Arial"/>
              </a:rPr>
              <a:t>Administration</a:t>
            </a:r>
            <a:r>
              <a:rPr b="0" i="0" lang="en-GB" sz="1800" u="none" cap="none" strike="noStrike">
                <a:solidFill>
                  <a:schemeClr val="dk2"/>
                </a:solidFill>
                <a:latin typeface="Arial"/>
                <a:ea typeface="Arial"/>
                <a:cs typeface="Arial"/>
                <a:sym typeface="Arial"/>
              </a:rPr>
              <a:t> page allows you configure and manage integration accounts, cloud proxies, and collector groups.</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You can configure Global Settings for your VCF Operations console, such as data retention history, cost/price unit, session timeout, and more.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8"/>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Developer Center</a:t>
            </a:r>
            <a:endParaRPr/>
          </a:p>
        </p:txBody>
      </p:sp>
      <p:pic>
        <p:nvPicPr>
          <p:cNvPr descr="graphical user interface, application, email, website" id="514" name="Google Shape;514;p48"/>
          <p:cNvPicPr preferRelativeResize="0"/>
          <p:nvPr>
            <p:ph idx="1" type="body"/>
          </p:nvPr>
        </p:nvPicPr>
        <p:blipFill rotWithShape="1">
          <a:blip r:embed="rId3">
            <a:alphaModFix/>
          </a:blip>
          <a:srcRect b="0" l="0" r="0" t="0"/>
          <a:stretch/>
        </p:blipFill>
        <p:spPr>
          <a:xfrm>
            <a:off x="4377837" y="914400"/>
            <a:ext cx="7204563" cy="4672910"/>
          </a:xfrm>
          <a:prstGeom prst="rect">
            <a:avLst/>
          </a:prstGeom>
          <a:noFill/>
          <a:ln>
            <a:noFill/>
          </a:ln>
        </p:spPr>
      </p:pic>
      <p:sp>
        <p:nvSpPr>
          <p:cNvPr id="515" name="Google Shape;515;p48"/>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a:t>
            </a:r>
            <a:r>
              <a:rPr b="1" i="0" lang="en-GB" sz="1800" u="none" cap="none" strike="noStrike">
                <a:solidFill>
                  <a:srgbClr val="000000"/>
                </a:solidFill>
                <a:latin typeface="Arial"/>
                <a:ea typeface="Arial"/>
                <a:cs typeface="Arial"/>
                <a:sym typeface="Arial"/>
              </a:rPr>
              <a:t>Developer Center</a:t>
            </a:r>
            <a:r>
              <a:rPr b="0" i="0" lang="en-GB" sz="1800" u="none" cap="none" strike="noStrike">
                <a:solidFill>
                  <a:schemeClr val="dk2"/>
                </a:solidFill>
                <a:latin typeface="Arial"/>
                <a:ea typeface="Arial"/>
                <a:cs typeface="Arial"/>
                <a:sym typeface="Arial"/>
              </a:rPr>
              <a:t> page allows you to access useful product APIs and CLI libraries to enable more ways of infrastructure operations and management.</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You can also build custom management packs using Management Pack Builder, which is a no-code and user-friendly tool, to help you construct the data sources connectivity and API commands to achieve the desired outcomes.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9"/>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Example: Using the VCF Operations Console</a:t>
            </a:r>
            <a:endParaRPr/>
          </a:p>
        </p:txBody>
      </p:sp>
      <p:sp>
        <p:nvSpPr>
          <p:cNvPr id="522" name="Google Shape;522;p49"/>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You use VCF Operations to connect and analyze data from other VMware data sources, such as vCenter.</a:t>
            </a:r>
            <a:endParaRPr/>
          </a:p>
          <a:p>
            <a:pPr indent="0" lvl="0" marL="0" rtl="0" algn="l">
              <a:lnSpc>
                <a:spcPct val="111111"/>
              </a:lnSpc>
              <a:spcBef>
                <a:spcPts val="1200"/>
              </a:spcBef>
              <a:spcAft>
                <a:spcPts val="0"/>
              </a:spcAft>
              <a:buClr>
                <a:schemeClr val="dk2"/>
              </a:buClr>
              <a:buSzPts val="1620"/>
              <a:buFont typeface="Arial"/>
              <a:buNone/>
            </a:pPr>
            <a:r>
              <a:rPr lang="en-GB"/>
              <a:t>From your VCF Operations console </a:t>
            </a:r>
            <a:r>
              <a:rPr b="1" lang="en-GB">
                <a:solidFill>
                  <a:srgbClr val="000000"/>
                </a:solidFill>
                <a:latin typeface="Arial"/>
                <a:ea typeface="Arial"/>
                <a:cs typeface="Arial"/>
                <a:sym typeface="Arial"/>
              </a:rPr>
              <a:t>Home</a:t>
            </a:r>
            <a:r>
              <a:rPr lang="en-GB"/>
              <a:t> page, click </a:t>
            </a:r>
            <a:r>
              <a:rPr b="1" lang="en-GB">
                <a:solidFill>
                  <a:srgbClr val="000000"/>
                </a:solidFill>
                <a:latin typeface="Arial"/>
                <a:ea typeface="Arial"/>
                <a:cs typeface="Arial"/>
                <a:sym typeface="Arial"/>
              </a:rPr>
              <a:t>Overview</a:t>
            </a:r>
            <a:r>
              <a:rPr lang="en-GB"/>
              <a:t>, select </a:t>
            </a:r>
            <a:r>
              <a:rPr b="1" lang="en-GB">
                <a:solidFill>
                  <a:srgbClr val="000000"/>
                </a:solidFill>
                <a:latin typeface="Arial"/>
                <a:ea typeface="Arial"/>
                <a:cs typeface="Arial"/>
                <a:sym typeface="Arial"/>
              </a:rPr>
              <a:t>vCenter</a:t>
            </a:r>
            <a:r>
              <a:rPr lang="en-GB"/>
              <a:t>, and click </a:t>
            </a:r>
            <a:r>
              <a:rPr b="1" lang="en-GB">
                <a:solidFill>
                  <a:srgbClr val="000000"/>
                </a:solidFill>
                <a:latin typeface="Arial"/>
                <a:ea typeface="Arial"/>
                <a:cs typeface="Arial"/>
                <a:sym typeface="Arial"/>
              </a:rPr>
              <a:t>ADD ACCOUNT</a:t>
            </a:r>
            <a:r>
              <a:rPr lang="en-GB"/>
              <a:t> to configure your vCenter environment as a data source. After adding the vCenter account, your VCF Operations console begins to display data, such as inventory list, gathered from your vCenter environment.</a:t>
            </a:r>
            <a:endParaRPr/>
          </a:p>
          <a:p>
            <a:pPr indent="0" lvl="0" marL="0" rtl="0" algn="l">
              <a:lnSpc>
                <a:spcPct val="111111"/>
              </a:lnSpc>
              <a:spcBef>
                <a:spcPts val="1200"/>
              </a:spcBef>
              <a:spcAft>
                <a:spcPts val="0"/>
              </a:spcAft>
              <a:buClr>
                <a:schemeClr val="dk2"/>
              </a:buClr>
              <a:buSzPts val="1620"/>
              <a:buFont typeface="Arial"/>
              <a:buNone/>
            </a:pPr>
            <a:r>
              <a:rPr lang="en-GB"/>
              <a:t>You can also add more accounts through </a:t>
            </a:r>
            <a:r>
              <a:rPr b="1" lang="en-GB">
                <a:solidFill>
                  <a:srgbClr val="000000"/>
                </a:solidFill>
                <a:latin typeface="Arial"/>
                <a:ea typeface="Arial"/>
                <a:cs typeface="Arial"/>
                <a:sym typeface="Arial"/>
              </a:rPr>
              <a:t>Administration &gt; Integrations</a:t>
            </a:r>
            <a:r>
              <a:rPr lang="en-GB"/>
              <a:t> on the left side of the VCF Operations navigation menu.</a:t>
            </a:r>
            <a:endParaRPr/>
          </a:p>
        </p:txBody>
      </p:sp>
      <p:pic>
        <p:nvPicPr>
          <p:cNvPr descr="graphical user interface, text, application, email" id="523" name="Google Shape;523;p49"/>
          <p:cNvPicPr preferRelativeResize="0"/>
          <p:nvPr>
            <p:ph idx="2" type="body"/>
          </p:nvPr>
        </p:nvPicPr>
        <p:blipFill rotWithShape="1">
          <a:blip r:embed="rId3">
            <a:alphaModFix/>
          </a:blip>
          <a:srcRect b="0" l="0" r="0" t="0"/>
          <a:stretch/>
        </p:blipFill>
        <p:spPr>
          <a:xfrm>
            <a:off x="6162675" y="914400"/>
            <a:ext cx="5419725" cy="32761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5"/>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Learner Objectives</a:t>
            </a:r>
            <a:endParaRPr/>
          </a:p>
        </p:txBody>
      </p:sp>
      <p:sp>
        <p:nvSpPr>
          <p:cNvPr id="178" name="Google Shape;178;p5"/>
          <p:cNvSpPr txBox="1"/>
          <p:nvPr>
            <p:ph idx="1" type="body"/>
          </p:nvPr>
        </p:nvSpPr>
        <p:spPr>
          <a:xfrm>
            <a:off x="609600" y="914401"/>
            <a:ext cx="10972800" cy="5251450"/>
          </a:xfrm>
          <a:prstGeom prst="rect">
            <a:avLst/>
          </a:prstGeom>
          <a:noFill/>
          <a:ln>
            <a:noFill/>
          </a:ln>
        </p:spPr>
        <p:txBody>
          <a:bodyPr anchorCtr="0" anchor="t" bIns="0" lIns="0" spcFirstLastPara="1" rIns="0" wrap="square" tIns="0">
            <a:noAutofit/>
          </a:bodyPr>
          <a:lstStyle/>
          <a:p>
            <a:pPr indent="-292100" lvl="0" marL="292100" rtl="0" algn="l">
              <a:lnSpc>
                <a:spcPct val="111111"/>
              </a:lnSpc>
              <a:spcBef>
                <a:spcPts val="0"/>
              </a:spcBef>
              <a:spcAft>
                <a:spcPts val="0"/>
              </a:spcAft>
              <a:buClr>
                <a:schemeClr val="dk2"/>
              </a:buClr>
              <a:buSzPts val="1620"/>
              <a:buFont typeface="Arial"/>
              <a:buChar char="•"/>
            </a:pPr>
            <a:r>
              <a:rPr lang="en-GB"/>
              <a:t>List the key features of VCF Operations</a:t>
            </a:r>
            <a:endParaRPr/>
          </a:p>
          <a:p>
            <a:pPr indent="-292100" lvl="0" marL="292100" rtl="0" algn="l">
              <a:lnSpc>
                <a:spcPct val="111111"/>
              </a:lnSpc>
              <a:spcBef>
                <a:spcPts val="1200"/>
              </a:spcBef>
              <a:spcAft>
                <a:spcPts val="0"/>
              </a:spcAft>
              <a:buClr>
                <a:schemeClr val="dk2"/>
              </a:buClr>
              <a:buSzPts val="1620"/>
              <a:buFont typeface="Arial"/>
              <a:buChar char="•"/>
            </a:pPr>
            <a:r>
              <a:rPr lang="en-GB"/>
              <a:t>Outline VCF Operations use cases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0"/>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Example: Using the Observability Function Pillar</a:t>
            </a:r>
            <a:endParaRPr/>
          </a:p>
        </p:txBody>
      </p:sp>
      <p:pic>
        <p:nvPicPr>
          <p:cNvPr descr="graphical user interface, application" id="530" name="Google Shape;530;p50"/>
          <p:cNvPicPr preferRelativeResize="0"/>
          <p:nvPr>
            <p:ph idx="1" type="body"/>
          </p:nvPr>
        </p:nvPicPr>
        <p:blipFill rotWithShape="1">
          <a:blip r:embed="rId3">
            <a:alphaModFix/>
          </a:blip>
          <a:srcRect b="0" l="0" r="0" t="0"/>
          <a:stretch/>
        </p:blipFill>
        <p:spPr>
          <a:xfrm>
            <a:off x="4377837" y="914400"/>
            <a:ext cx="7204563" cy="4667578"/>
          </a:xfrm>
          <a:prstGeom prst="rect">
            <a:avLst/>
          </a:prstGeom>
          <a:noFill/>
          <a:ln>
            <a:noFill/>
          </a:ln>
        </p:spPr>
      </p:pic>
      <p:sp>
        <p:nvSpPr>
          <p:cNvPr id="531" name="Google Shape;531;p50"/>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The </a:t>
            </a:r>
            <a:r>
              <a:rPr b="1" i="0" lang="en-GB" sz="1800" u="none" cap="none" strike="noStrike">
                <a:solidFill>
                  <a:srgbClr val="000000"/>
                </a:solidFill>
                <a:latin typeface="Arial"/>
                <a:ea typeface="Arial"/>
                <a:cs typeface="Arial"/>
                <a:sym typeface="Arial"/>
              </a:rPr>
              <a:t>Observability</a:t>
            </a:r>
            <a:r>
              <a:rPr b="0" i="0" lang="en-GB" sz="1800" u="none" cap="none" strike="noStrike">
                <a:solidFill>
                  <a:schemeClr val="dk2"/>
                </a:solidFill>
                <a:latin typeface="Arial"/>
                <a:ea typeface="Arial"/>
                <a:cs typeface="Arial"/>
                <a:sym typeface="Arial"/>
              </a:rPr>
              <a:t> function pillar provides quick access to the monitoring and troubleshooting options available in VCF Operations. You can click </a:t>
            </a:r>
            <a:r>
              <a:rPr b="1" i="0" lang="en-GB" sz="1800" u="none" cap="none" strike="noStrike">
                <a:solidFill>
                  <a:srgbClr val="000000"/>
                </a:solidFill>
                <a:latin typeface="Arial"/>
                <a:ea typeface="Arial"/>
                <a:cs typeface="Arial"/>
                <a:sym typeface="Arial"/>
              </a:rPr>
              <a:t>Observability</a:t>
            </a:r>
            <a:r>
              <a:rPr b="0" i="0" lang="en-GB" sz="1800" u="none" cap="none" strike="noStrike">
                <a:solidFill>
                  <a:schemeClr val="dk2"/>
                </a:solidFill>
                <a:latin typeface="Arial"/>
                <a:ea typeface="Arial"/>
                <a:cs typeface="Arial"/>
                <a:sym typeface="Arial"/>
              </a:rPr>
              <a:t> on the </a:t>
            </a:r>
            <a:r>
              <a:rPr b="1" i="0" lang="en-GB" sz="1800" u="none" cap="none" strike="noStrike">
                <a:solidFill>
                  <a:srgbClr val="000000"/>
                </a:solidFill>
                <a:latin typeface="Arial"/>
                <a:ea typeface="Arial"/>
                <a:cs typeface="Arial"/>
                <a:sym typeface="Arial"/>
              </a:rPr>
              <a:t>Launchpad</a:t>
            </a:r>
            <a:r>
              <a:rPr b="0" i="0" lang="en-GB" sz="1800" u="none" cap="none" strike="noStrike">
                <a:solidFill>
                  <a:schemeClr val="dk2"/>
                </a:solidFill>
                <a:latin typeface="Arial"/>
                <a:ea typeface="Arial"/>
                <a:cs typeface="Arial"/>
                <a:sym typeface="Arial"/>
              </a:rPr>
              <a:t> tab to access the observability functions.</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You can also access the same options through the </a:t>
            </a:r>
            <a:r>
              <a:rPr b="1" i="0" lang="en-GB" sz="1800" u="none" cap="none" strike="noStrike">
                <a:solidFill>
                  <a:srgbClr val="000000"/>
                </a:solidFill>
                <a:latin typeface="Arial"/>
                <a:ea typeface="Arial"/>
                <a:cs typeface="Arial"/>
                <a:sym typeface="Arial"/>
              </a:rPr>
              <a:t>Infrastructure Operations</a:t>
            </a:r>
            <a:r>
              <a:rPr b="0" i="0" lang="en-GB" sz="1800" u="none" cap="none" strike="noStrike">
                <a:solidFill>
                  <a:schemeClr val="dk2"/>
                </a:solidFill>
                <a:latin typeface="Arial"/>
                <a:ea typeface="Arial"/>
                <a:cs typeface="Arial"/>
                <a:sym typeface="Arial"/>
              </a:rPr>
              <a:t> on the left side of the VCF Operations navigation menu.</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1"/>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Understanding the Search Function</a:t>
            </a:r>
            <a:endParaRPr/>
          </a:p>
        </p:txBody>
      </p:sp>
      <p:sp>
        <p:nvSpPr>
          <p:cNvPr id="538" name="Google Shape;538;p51"/>
          <p:cNvSpPr txBox="1"/>
          <p:nvPr>
            <p:ph idx="1" type="body"/>
          </p:nvPr>
        </p:nvSpPr>
        <p:spPr>
          <a:xfrm>
            <a:off x="609600" y="914400"/>
            <a:ext cx="10972800" cy="58783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With the Search function, you can enter one of the listed categories and then search for objects in the category.</a:t>
            </a:r>
            <a:endParaRPr/>
          </a:p>
        </p:txBody>
      </p:sp>
      <p:pic>
        <p:nvPicPr>
          <p:cNvPr descr="graphical user interface, text, application" id="539" name="Google Shape;539;p51"/>
          <p:cNvPicPr preferRelativeResize="0"/>
          <p:nvPr>
            <p:ph idx="2" type="body"/>
          </p:nvPr>
        </p:nvPicPr>
        <p:blipFill rotWithShape="1">
          <a:blip r:embed="rId3">
            <a:alphaModFix/>
          </a:blip>
          <a:srcRect b="0" l="0" r="0" t="0"/>
          <a:stretch/>
        </p:blipFill>
        <p:spPr>
          <a:xfrm>
            <a:off x="2565765" y="1582738"/>
            <a:ext cx="7060470" cy="458311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2"/>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Example: Using the Search Function</a:t>
            </a:r>
            <a:endParaRPr/>
          </a:p>
        </p:txBody>
      </p:sp>
      <p:pic>
        <p:nvPicPr>
          <p:cNvPr descr="graphical user interface, application" id="546" name="Google Shape;546;p52"/>
          <p:cNvPicPr preferRelativeResize="0"/>
          <p:nvPr>
            <p:ph idx="1" type="body"/>
          </p:nvPr>
        </p:nvPicPr>
        <p:blipFill rotWithShape="1">
          <a:blip r:embed="rId3">
            <a:alphaModFix/>
          </a:blip>
          <a:srcRect b="0" l="0" r="0" t="0"/>
          <a:stretch/>
        </p:blipFill>
        <p:spPr>
          <a:xfrm>
            <a:off x="4377837" y="914400"/>
            <a:ext cx="7204563" cy="2517456"/>
          </a:xfrm>
          <a:prstGeom prst="rect">
            <a:avLst/>
          </a:prstGeom>
          <a:noFill/>
          <a:ln>
            <a:noFill/>
          </a:ln>
        </p:spPr>
      </p:pic>
      <p:sp>
        <p:nvSpPr>
          <p:cNvPr id="547" name="Google Shape;547;p52"/>
          <p:cNvSpPr txBox="1"/>
          <p:nvPr>
            <p:ph idx="2" type="body"/>
          </p:nvPr>
        </p:nvSpPr>
        <p:spPr>
          <a:xfrm>
            <a:off x="609600" y="914400"/>
            <a:ext cx="3592800" cy="5251450"/>
          </a:xfrm>
          <a:prstGeom prst="rect">
            <a:avLst/>
          </a:prstGeom>
          <a:noFill/>
          <a:ln>
            <a:noFill/>
          </a:ln>
        </p:spPr>
        <p:txBody>
          <a:bodyPr anchorCtr="0" anchor="t" bIns="0" lIns="0" spcFirstLastPara="1" rIns="0" wrap="square" tIns="0">
            <a:noAutofit/>
          </a:bodyPr>
          <a:lstStyle/>
          <a:p>
            <a:pPr indent="0" lvl="0" marL="0" marR="0" rtl="0" algn="l">
              <a:lnSpc>
                <a:spcPct val="111111"/>
              </a:lnSpc>
              <a:spcBef>
                <a:spcPts val="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In this example, the user searches for an object with </a:t>
            </a:r>
            <a:r>
              <a:rPr b="0" i="0" lang="en-GB" sz="1800" u="none" cap="none" strike="noStrike">
                <a:solidFill>
                  <a:srgbClr val="000000"/>
                </a:solidFill>
                <a:latin typeface="Courier New"/>
                <a:ea typeface="Courier New"/>
                <a:cs typeface="Courier New"/>
                <a:sym typeface="Courier New"/>
              </a:rPr>
              <a:t>vmware</a:t>
            </a:r>
            <a:r>
              <a:rPr b="0" i="0" lang="en-GB" sz="1800" u="none" cap="none" strike="noStrike">
                <a:solidFill>
                  <a:schemeClr val="dk2"/>
                </a:solidFill>
                <a:latin typeface="Arial"/>
                <a:ea typeface="Arial"/>
                <a:cs typeface="Arial"/>
                <a:sym typeface="Arial"/>
              </a:rPr>
              <a:t> in its name.</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From the returned list of suggestions, you can click directly on one of the links.</a:t>
            </a:r>
            <a:endParaRPr/>
          </a:p>
          <a:p>
            <a:pPr indent="0" lvl="0" marL="0" marR="0" rtl="0" algn="l">
              <a:lnSpc>
                <a:spcPct val="111111"/>
              </a:lnSpc>
              <a:spcBef>
                <a:spcPts val="1200"/>
              </a:spcBef>
              <a:spcAft>
                <a:spcPts val="0"/>
              </a:spcAft>
              <a:buClr>
                <a:schemeClr val="dk2"/>
              </a:buClr>
              <a:buSzPts val="1620"/>
              <a:buFont typeface="Arial"/>
              <a:buNone/>
            </a:pPr>
            <a:r>
              <a:rPr b="0" i="0" lang="en-GB" sz="1800" u="none" cap="none" strike="noStrike">
                <a:solidFill>
                  <a:schemeClr val="dk2"/>
                </a:solidFill>
                <a:latin typeface="Arial"/>
                <a:ea typeface="Arial"/>
                <a:cs typeface="Arial"/>
                <a:sym typeface="Arial"/>
              </a:rPr>
              <a:t>Clicking the link opens the object's summary page.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3"/>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Lab: Navigating VCF Operations UI</a:t>
            </a:r>
            <a:endParaRPr/>
          </a:p>
        </p:txBody>
      </p:sp>
      <p:sp>
        <p:nvSpPr>
          <p:cNvPr id="554" name="Google Shape;554;p53"/>
          <p:cNvSpPr txBox="1"/>
          <p:nvPr>
            <p:ph idx="1" type="body"/>
          </p:nvPr>
        </p:nvSpPr>
        <p:spPr>
          <a:xfrm>
            <a:off x="609600" y="940620"/>
            <a:ext cx="10972800" cy="525150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solidFill>
                  <a:schemeClr val="dk2"/>
                </a:solidFill>
                <a:latin typeface="Arial"/>
                <a:ea typeface="Arial"/>
                <a:cs typeface="Arial"/>
                <a:sym typeface="Arial"/>
              </a:rPr>
              <a:t>Access your lab environment and review a deployed VCF Operations instance:</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Log In to the VCF Operations Administration UI</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Navigate Pages in the VCF Operations Product UI</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Use the Search Functionality to Find Objects</a:t>
            </a:r>
            <a:endParaRPr/>
          </a:p>
          <a:p>
            <a:pPr indent="-292100" lvl="0" marL="292100" rtl="0" algn="l">
              <a:lnSpc>
                <a:spcPct val="111111"/>
              </a:lnSpc>
              <a:spcBef>
                <a:spcPts val="1200"/>
              </a:spcBef>
              <a:spcAft>
                <a:spcPts val="0"/>
              </a:spcAft>
              <a:buClr>
                <a:schemeClr val="dk2"/>
              </a:buClr>
              <a:buSzPts val="1620"/>
              <a:buFont typeface="Arial"/>
              <a:buAutoNum type="arabicPeriod"/>
            </a:pPr>
            <a:r>
              <a:rPr lang="en-GB"/>
              <a:t>Use Dashboards and Topology to Navigate the Environment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4"/>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Review of Learner Objectives</a:t>
            </a:r>
            <a:endParaRPr/>
          </a:p>
        </p:txBody>
      </p:sp>
      <p:sp>
        <p:nvSpPr>
          <p:cNvPr id="561" name="Google Shape;561;p54"/>
          <p:cNvSpPr txBox="1"/>
          <p:nvPr>
            <p:ph idx="1" type="body"/>
          </p:nvPr>
        </p:nvSpPr>
        <p:spPr>
          <a:xfrm>
            <a:off x="609600" y="914401"/>
            <a:ext cx="10972800" cy="5251450"/>
          </a:xfrm>
          <a:prstGeom prst="rect">
            <a:avLst/>
          </a:prstGeom>
          <a:noFill/>
          <a:ln>
            <a:noFill/>
          </a:ln>
        </p:spPr>
        <p:txBody>
          <a:bodyPr anchorCtr="0" anchor="t" bIns="0" lIns="0" spcFirstLastPara="1" rIns="0" wrap="square" tIns="0">
            <a:noAutofit/>
          </a:bodyPr>
          <a:lstStyle/>
          <a:p>
            <a:pPr indent="-292100" lvl="0" marL="292100" rtl="0" algn="l">
              <a:lnSpc>
                <a:spcPct val="111111"/>
              </a:lnSpc>
              <a:spcBef>
                <a:spcPts val="0"/>
              </a:spcBef>
              <a:spcAft>
                <a:spcPts val="0"/>
              </a:spcAft>
              <a:buClr>
                <a:schemeClr val="dk2"/>
              </a:buClr>
              <a:buSzPts val="1620"/>
              <a:buFont typeface="Arial"/>
              <a:buChar char="•"/>
            </a:pPr>
            <a:r>
              <a:rPr lang="en-GB"/>
              <a:t>Perform basic VCF Operations console navigation</a:t>
            </a:r>
            <a:endParaRPr/>
          </a:p>
          <a:p>
            <a:pPr indent="-292100" lvl="0" marL="292100" rtl="0" algn="l">
              <a:lnSpc>
                <a:spcPct val="111111"/>
              </a:lnSpc>
              <a:spcBef>
                <a:spcPts val="1200"/>
              </a:spcBef>
              <a:spcAft>
                <a:spcPts val="0"/>
              </a:spcAft>
              <a:buClr>
                <a:schemeClr val="dk2"/>
              </a:buClr>
              <a:buSzPts val="1620"/>
              <a:buFont typeface="Arial"/>
              <a:buChar char="•"/>
            </a:pPr>
            <a:r>
              <a:rPr lang="en-GB"/>
              <a:t>List the different management areas in the VCF Operations UI</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6"/>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VCF Operations Overview</a:t>
            </a:r>
            <a:endParaRPr/>
          </a:p>
        </p:txBody>
      </p:sp>
      <p:sp>
        <p:nvSpPr>
          <p:cNvPr id="185" name="Google Shape;185;p6"/>
          <p:cNvSpPr txBox="1"/>
          <p:nvPr>
            <p:ph idx="1" type="body"/>
          </p:nvPr>
        </p:nvSpPr>
        <p:spPr>
          <a:xfrm>
            <a:off x="609600" y="914400"/>
            <a:ext cx="7264400"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VCF Operations is the operations management platform that is a part of the VMware Cloud Foundation product suite.</a:t>
            </a:r>
            <a:endParaRPr/>
          </a:p>
          <a:p>
            <a:pPr indent="0" lvl="0" marL="0" rtl="0" algn="l">
              <a:lnSpc>
                <a:spcPct val="111111"/>
              </a:lnSpc>
              <a:spcBef>
                <a:spcPts val="1200"/>
              </a:spcBef>
              <a:spcAft>
                <a:spcPts val="0"/>
              </a:spcAft>
              <a:buClr>
                <a:schemeClr val="dk2"/>
              </a:buClr>
              <a:buSzPts val="1620"/>
              <a:buFont typeface="Arial"/>
              <a:buNone/>
            </a:pPr>
            <a:r>
              <a:rPr lang="en-GB"/>
              <a:t>VCF Operations delivers intelligent operations management with application-to-storage visibility across physical, virtual, and cloud infrastructures. It allows you to view and manage your entire fleet and all VCF deployments along with their associated management and workload domains in one place.</a:t>
            </a:r>
            <a:endParaRPr/>
          </a:p>
          <a:p>
            <a:pPr indent="0" lvl="0" marL="0" rtl="0" algn="l">
              <a:lnSpc>
                <a:spcPct val="111111"/>
              </a:lnSpc>
              <a:spcBef>
                <a:spcPts val="1200"/>
              </a:spcBef>
              <a:spcAft>
                <a:spcPts val="0"/>
              </a:spcAft>
              <a:buClr>
                <a:schemeClr val="dk2"/>
              </a:buClr>
              <a:buSzPts val="1620"/>
              <a:buFont typeface="Arial"/>
              <a:buNone/>
            </a:pPr>
            <a:r>
              <a:rPr lang="en-GB"/>
              <a:t>VCF Operations provides a more simplified and streamlined experience as organizations move to complex private, hybrid, and multi-cloud IT environments.</a:t>
            </a:r>
            <a:endParaRPr/>
          </a:p>
        </p:txBody>
      </p:sp>
      <p:pic>
        <p:nvPicPr>
          <p:cNvPr descr="diagram" id="186" name="Google Shape;186;p6"/>
          <p:cNvPicPr preferRelativeResize="0"/>
          <p:nvPr>
            <p:ph idx="2" type="body"/>
          </p:nvPr>
        </p:nvPicPr>
        <p:blipFill rotWithShape="1">
          <a:blip r:embed="rId3">
            <a:alphaModFix/>
          </a:blip>
          <a:srcRect b="0" l="0" r="0" t="0"/>
          <a:stretch/>
        </p:blipFill>
        <p:spPr>
          <a:xfrm>
            <a:off x="8011855" y="914400"/>
            <a:ext cx="3570545" cy="35705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7"/>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9090"/>
              </a:lnSpc>
              <a:spcBef>
                <a:spcPts val="0"/>
              </a:spcBef>
              <a:spcAft>
                <a:spcPts val="0"/>
              </a:spcAft>
              <a:buClr>
                <a:schemeClr val="accent2"/>
              </a:buClr>
              <a:buSzPts val="2200"/>
              <a:buFont typeface="Arial"/>
              <a:buNone/>
            </a:pPr>
            <a:r>
              <a:rPr lang="en-GB"/>
              <a:t>VCF Operations Features</a:t>
            </a:r>
            <a:endParaRPr/>
          </a:p>
        </p:txBody>
      </p:sp>
      <p:sp>
        <p:nvSpPr>
          <p:cNvPr id="193" name="Google Shape;193;p7"/>
          <p:cNvSpPr txBox="1"/>
          <p:nvPr>
            <p:ph idx="1" type="body"/>
          </p:nvPr>
        </p:nvSpPr>
        <p:spPr>
          <a:xfrm>
            <a:off x="609600" y="914401"/>
            <a:ext cx="10972800"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solidFill>
                  <a:schemeClr val="dk2"/>
                </a:solidFill>
                <a:latin typeface="Arial"/>
                <a:ea typeface="Arial"/>
                <a:cs typeface="Arial"/>
                <a:sym typeface="Arial"/>
              </a:rPr>
              <a:t>VCF Operations offers several key features:</a:t>
            </a:r>
            <a:endParaRPr/>
          </a:p>
          <a:p>
            <a:pPr indent="-292100" lvl="0" marL="292100" rtl="0" algn="l">
              <a:lnSpc>
                <a:spcPct val="111111"/>
              </a:lnSpc>
              <a:spcBef>
                <a:spcPts val="1200"/>
              </a:spcBef>
              <a:spcAft>
                <a:spcPts val="0"/>
              </a:spcAft>
              <a:buClr>
                <a:schemeClr val="dk2"/>
              </a:buClr>
              <a:buSzPts val="1620"/>
              <a:buFont typeface="Arial"/>
              <a:buChar char="•"/>
            </a:pPr>
            <a:r>
              <a:rPr lang="en-GB"/>
              <a:t>Comprehensive monitoring and management capabilities to support your entire fleet</a:t>
            </a:r>
            <a:endParaRPr/>
          </a:p>
          <a:p>
            <a:pPr indent="-292100" lvl="0" marL="292100" rtl="0" algn="l">
              <a:lnSpc>
                <a:spcPct val="111111"/>
              </a:lnSpc>
              <a:spcBef>
                <a:spcPts val="1200"/>
              </a:spcBef>
              <a:spcAft>
                <a:spcPts val="0"/>
              </a:spcAft>
              <a:buClr>
                <a:schemeClr val="dk2"/>
              </a:buClr>
              <a:buSzPts val="1620"/>
              <a:buFont typeface="Arial"/>
              <a:buChar char="•"/>
            </a:pPr>
            <a:r>
              <a:rPr lang="en-GB"/>
              <a:t>Predictive analytics for continuous operations management</a:t>
            </a:r>
            <a:endParaRPr/>
          </a:p>
          <a:p>
            <a:pPr indent="-292100" lvl="0" marL="292100" rtl="0" algn="l">
              <a:lnSpc>
                <a:spcPct val="111111"/>
              </a:lnSpc>
              <a:spcBef>
                <a:spcPts val="1200"/>
              </a:spcBef>
              <a:spcAft>
                <a:spcPts val="0"/>
              </a:spcAft>
              <a:buClr>
                <a:schemeClr val="dk2"/>
              </a:buClr>
              <a:buSzPts val="1620"/>
              <a:buFont typeface="Arial"/>
              <a:buChar char="•"/>
            </a:pPr>
            <a:r>
              <a:rPr lang="en-GB"/>
              <a:t>Continuous performance optimization and intelligent remediation capabilities</a:t>
            </a:r>
            <a:endParaRPr/>
          </a:p>
          <a:p>
            <a:pPr indent="-292100" lvl="0" marL="292100" rtl="0" algn="l">
              <a:lnSpc>
                <a:spcPct val="111111"/>
              </a:lnSpc>
              <a:spcBef>
                <a:spcPts val="1200"/>
              </a:spcBef>
              <a:spcAft>
                <a:spcPts val="0"/>
              </a:spcAft>
              <a:buClr>
                <a:schemeClr val="dk2"/>
              </a:buClr>
              <a:buSzPts val="1620"/>
              <a:buFont typeface="Arial"/>
              <a:buChar char="•"/>
            </a:pPr>
            <a:r>
              <a:rPr lang="en-GB"/>
              <a:t>Real-time, predictive capacity and cost analytics to proactively forecast demand and deliver actionable recommendations</a:t>
            </a:r>
            <a:endParaRPr/>
          </a:p>
          <a:p>
            <a:pPr indent="-292100" lvl="0" marL="292100" rtl="0" algn="l">
              <a:lnSpc>
                <a:spcPct val="111111"/>
              </a:lnSpc>
              <a:spcBef>
                <a:spcPts val="1200"/>
              </a:spcBef>
              <a:spcAft>
                <a:spcPts val="0"/>
              </a:spcAft>
              <a:buClr>
                <a:schemeClr val="dk2"/>
              </a:buClr>
              <a:buSzPts val="1620"/>
              <a:buFont typeface="Arial"/>
              <a:buChar char="•"/>
            </a:pPr>
            <a:r>
              <a:rPr lang="en-GB"/>
              <a:t>Cost transparency across private, hybrid, and public clouds to optimize planning</a:t>
            </a:r>
            <a:endParaRPr/>
          </a:p>
          <a:p>
            <a:pPr indent="-292100" lvl="0" marL="292100" rtl="0" algn="l">
              <a:lnSpc>
                <a:spcPct val="111111"/>
              </a:lnSpc>
              <a:spcBef>
                <a:spcPts val="1200"/>
              </a:spcBef>
              <a:spcAft>
                <a:spcPts val="0"/>
              </a:spcAft>
              <a:buClr>
                <a:schemeClr val="dk2"/>
              </a:buClr>
              <a:buSzPts val="1620"/>
              <a:buFont typeface="Arial"/>
              <a:buChar char="•"/>
            </a:pPr>
            <a:r>
              <a:rPr lang="en-GB"/>
              <a:t>Automation capabilities to support capacity planning, workload placement, and infrastructure optimization</a:t>
            </a:r>
            <a:endParaRPr/>
          </a:p>
          <a:p>
            <a:pPr indent="-292100" lvl="0" marL="292100" rtl="0" algn="l">
              <a:lnSpc>
                <a:spcPct val="111111"/>
              </a:lnSpc>
              <a:spcBef>
                <a:spcPts val="1200"/>
              </a:spcBef>
              <a:spcAft>
                <a:spcPts val="0"/>
              </a:spcAft>
              <a:buClr>
                <a:schemeClr val="dk2"/>
              </a:buClr>
              <a:buSzPts val="1620"/>
              <a:buFont typeface="Arial"/>
              <a:buChar char="•"/>
            </a:pPr>
            <a:r>
              <a:rPr lang="en-GB"/>
              <a:t>Integrated compliance features to reduce risks and ensure regulatory standards compliance</a:t>
            </a:r>
            <a:endParaRPr/>
          </a:p>
          <a:p>
            <a:pPr indent="-292100" lvl="0" marL="292100" rtl="0" algn="l">
              <a:lnSpc>
                <a:spcPct val="111111"/>
              </a:lnSpc>
              <a:spcBef>
                <a:spcPts val="1200"/>
              </a:spcBef>
              <a:spcAft>
                <a:spcPts val="0"/>
              </a:spcAft>
              <a:buClr>
                <a:schemeClr val="dk2"/>
              </a:buClr>
              <a:buSzPts val="1620"/>
              <a:buFont typeface="Arial"/>
              <a:buChar char="•"/>
            </a:pPr>
            <a:r>
              <a:rPr lang="en-GB"/>
              <a:t>Support for physical, virtual, and cloud infrastructure and container platforms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8"/>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VCF Operations Use Cases</a:t>
            </a:r>
            <a:endParaRPr/>
          </a:p>
        </p:txBody>
      </p:sp>
      <p:sp>
        <p:nvSpPr>
          <p:cNvPr id="200" name="Google Shape;200;p8"/>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solidFill>
                  <a:schemeClr val="dk2"/>
                </a:solidFill>
                <a:latin typeface="Arial"/>
                <a:ea typeface="Arial"/>
                <a:cs typeface="Arial"/>
                <a:sym typeface="Arial"/>
              </a:rPr>
              <a:t>With 360-degree infrastructure management capabilities, VCF Operations helps organizations achieve mission-critical use cases:</a:t>
            </a:r>
            <a:endParaRPr/>
          </a:p>
          <a:p>
            <a:pPr indent="-292100" lvl="0" marL="292100" rtl="0" algn="l">
              <a:lnSpc>
                <a:spcPct val="111111"/>
              </a:lnSpc>
              <a:spcBef>
                <a:spcPts val="1200"/>
              </a:spcBef>
              <a:spcAft>
                <a:spcPts val="0"/>
              </a:spcAft>
              <a:buClr>
                <a:schemeClr val="dk2"/>
              </a:buClr>
              <a:buSzPts val="1620"/>
              <a:buFont typeface="Arial"/>
              <a:buChar char="•"/>
            </a:pPr>
            <a:r>
              <a:rPr lang="en-GB"/>
              <a:t>Visibility and Observability</a:t>
            </a:r>
            <a:endParaRPr/>
          </a:p>
          <a:p>
            <a:pPr indent="-292100" lvl="0" marL="292100" rtl="0" algn="l">
              <a:lnSpc>
                <a:spcPct val="111111"/>
              </a:lnSpc>
              <a:spcBef>
                <a:spcPts val="1200"/>
              </a:spcBef>
              <a:spcAft>
                <a:spcPts val="0"/>
              </a:spcAft>
              <a:buClr>
                <a:schemeClr val="dk2"/>
              </a:buClr>
              <a:buSzPts val="1620"/>
              <a:buFont typeface="Arial"/>
              <a:buChar char="•"/>
            </a:pPr>
            <a:r>
              <a:rPr lang="en-GB"/>
              <a:t>Analytics and Reporting</a:t>
            </a:r>
            <a:endParaRPr/>
          </a:p>
          <a:p>
            <a:pPr indent="-292100" lvl="0" marL="292100" rtl="0" algn="l">
              <a:lnSpc>
                <a:spcPct val="111111"/>
              </a:lnSpc>
              <a:spcBef>
                <a:spcPts val="1200"/>
              </a:spcBef>
              <a:spcAft>
                <a:spcPts val="0"/>
              </a:spcAft>
              <a:buClr>
                <a:schemeClr val="dk2"/>
              </a:buClr>
              <a:buSzPts val="1620"/>
              <a:buFont typeface="Arial"/>
              <a:buChar char="•"/>
            </a:pPr>
            <a:r>
              <a:rPr lang="en-GB"/>
              <a:t>Performance and Optimization</a:t>
            </a:r>
            <a:endParaRPr/>
          </a:p>
          <a:p>
            <a:pPr indent="-292100" lvl="0" marL="292100" rtl="0" algn="l">
              <a:lnSpc>
                <a:spcPct val="111111"/>
              </a:lnSpc>
              <a:spcBef>
                <a:spcPts val="1200"/>
              </a:spcBef>
              <a:spcAft>
                <a:spcPts val="0"/>
              </a:spcAft>
              <a:buClr>
                <a:schemeClr val="dk2"/>
              </a:buClr>
              <a:buSzPts val="1620"/>
              <a:buFont typeface="Arial"/>
              <a:buChar char="•"/>
            </a:pPr>
            <a:r>
              <a:rPr lang="en-GB"/>
              <a:t>Capacity and Cost Management</a:t>
            </a:r>
            <a:endParaRPr/>
          </a:p>
          <a:p>
            <a:pPr indent="-292100" lvl="0" marL="292100" rtl="0" algn="l">
              <a:lnSpc>
                <a:spcPct val="111111"/>
              </a:lnSpc>
              <a:spcBef>
                <a:spcPts val="1200"/>
              </a:spcBef>
              <a:spcAft>
                <a:spcPts val="0"/>
              </a:spcAft>
              <a:buClr>
                <a:schemeClr val="dk2"/>
              </a:buClr>
              <a:buSzPts val="1620"/>
              <a:buFont typeface="Arial"/>
              <a:buChar char="•"/>
            </a:pPr>
            <a:r>
              <a:rPr lang="en-GB"/>
              <a:t>Intelligent Remediation</a:t>
            </a:r>
            <a:endParaRPr/>
          </a:p>
          <a:p>
            <a:pPr indent="-292100" lvl="0" marL="292100" rtl="0" algn="l">
              <a:lnSpc>
                <a:spcPct val="111111"/>
              </a:lnSpc>
              <a:spcBef>
                <a:spcPts val="1200"/>
              </a:spcBef>
              <a:spcAft>
                <a:spcPts val="0"/>
              </a:spcAft>
              <a:buClr>
                <a:schemeClr val="dk2"/>
              </a:buClr>
              <a:buSzPts val="1620"/>
              <a:buFont typeface="Arial"/>
              <a:buChar char="•"/>
            </a:pPr>
            <a:r>
              <a:rPr lang="en-GB"/>
              <a:t>Integrated Compliance and Security Operations</a:t>
            </a:r>
            <a:endParaRPr/>
          </a:p>
          <a:p>
            <a:pPr indent="-292100" lvl="0" marL="292100" rtl="0" algn="l">
              <a:lnSpc>
                <a:spcPct val="111111"/>
              </a:lnSpc>
              <a:spcBef>
                <a:spcPts val="1200"/>
              </a:spcBef>
              <a:spcAft>
                <a:spcPts val="0"/>
              </a:spcAft>
              <a:buClr>
                <a:schemeClr val="dk2"/>
              </a:buClr>
              <a:buSzPts val="1620"/>
              <a:buFont typeface="Arial"/>
              <a:buChar char="•"/>
            </a:pPr>
            <a:r>
              <a:rPr lang="en-GB"/>
              <a:t>Network Operations</a:t>
            </a:r>
            <a:endParaRPr/>
          </a:p>
          <a:p>
            <a:pPr indent="-292100" lvl="0" marL="292100" rtl="0" algn="l">
              <a:lnSpc>
                <a:spcPct val="111111"/>
              </a:lnSpc>
              <a:spcBef>
                <a:spcPts val="1200"/>
              </a:spcBef>
              <a:spcAft>
                <a:spcPts val="0"/>
              </a:spcAft>
              <a:buClr>
                <a:schemeClr val="dk2"/>
              </a:buClr>
              <a:buSzPts val="1620"/>
              <a:buFont typeface="Arial"/>
              <a:buChar char="•"/>
            </a:pPr>
            <a:r>
              <a:rPr lang="en-GB"/>
              <a:t>Configuration Management</a:t>
            </a:r>
            <a:endParaRPr/>
          </a:p>
        </p:txBody>
      </p:sp>
      <p:pic>
        <p:nvPicPr>
          <p:cNvPr descr="diagram" id="201" name="Google Shape;201;p8"/>
          <p:cNvPicPr preferRelativeResize="0"/>
          <p:nvPr>
            <p:ph idx="2" type="body"/>
          </p:nvPr>
        </p:nvPicPr>
        <p:blipFill rotWithShape="1">
          <a:blip r:embed="rId3">
            <a:alphaModFix/>
          </a:blip>
          <a:srcRect b="0" l="0" r="0" t="0"/>
          <a:stretch/>
        </p:blipFill>
        <p:spPr>
          <a:xfrm>
            <a:off x="6246812" y="914400"/>
            <a:ext cx="5251450" cy="5251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9"/>
          <p:cNvSpPr txBox="1"/>
          <p:nvPr>
            <p:ph type="title"/>
          </p:nvPr>
        </p:nvSpPr>
        <p:spPr>
          <a:xfrm>
            <a:off x="609600" y="330200"/>
            <a:ext cx="10972800" cy="35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accent2"/>
              </a:buClr>
              <a:buSzPts val="2200"/>
              <a:buFont typeface="Arial"/>
              <a:buNone/>
            </a:pPr>
            <a:r>
              <a:rPr b="0" i="0" lang="en-GB" sz="2200" u="none" cap="none" strike="noStrike">
                <a:solidFill>
                  <a:schemeClr val="accent2"/>
                </a:solidFill>
                <a:latin typeface="Arial"/>
                <a:ea typeface="Arial"/>
                <a:cs typeface="Arial"/>
                <a:sym typeface="Arial"/>
              </a:rPr>
              <a:t>Visibility and Observability</a:t>
            </a:r>
            <a:endParaRPr/>
          </a:p>
        </p:txBody>
      </p:sp>
      <p:sp>
        <p:nvSpPr>
          <p:cNvPr id="208" name="Google Shape;208;p9"/>
          <p:cNvSpPr txBox="1"/>
          <p:nvPr>
            <p:ph idx="1" type="body"/>
          </p:nvPr>
        </p:nvSpPr>
        <p:spPr>
          <a:xfrm>
            <a:off x="609600" y="914400"/>
            <a:ext cx="5414963" cy="5251450"/>
          </a:xfrm>
          <a:prstGeom prst="rect">
            <a:avLst/>
          </a:prstGeom>
          <a:noFill/>
          <a:ln>
            <a:noFill/>
          </a:ln>
        </p:spPr>
        <p:txBody>
          <a:bodyPr anchorCtr="0" anchor="t" bIns="0" lIns="0" spcFirstLastPara="1" rIns="0" wrap="square" tIns="0">
            <a:noAutofit/>
          </a:bodyPr>
          <a:lstStyle/>
          <a:p>
            <a:pPr indent="0" lvl="0" marL="0" rtl="0" algn="l">
              <a:lnSpc>
                <a:spcPct val="111111"/>
              </a:lnSpc>
              <a:spcBef>
                <a:spcPts val="0"/>
              </a:spcBef>
              <a:spcAft>
                <a:spcPts val="0"/>
              </a:spcAft>
              <a:buClr>
                <a:schemeClr val="dk2"/>
              </a:buClr>
              <a:buSzPts val="1620"/>
              <a:buFont typeface="Arial"/>
              <a:buNone/>
            </a:pPr>
            <a:r>
              <a:rPr lang="en-GB"/>
              <a:t>VCF Operations integrates various infrastructure operations features to provide comprehensive visibility and observability into your entire fleet.</a:t>
            </a:r>
            <a:endParaRPr/>
          </a:p>
          <a:p>
            <a:pPr indent="0" lvl="0" marL="0" rtl="0" algn="l">
              <a:lnSpc>
                <a:spcPct val="111111"/>
              </a:lnSpc>
              <a:spcBef>
                <a:spcPts val="1200"/>
              </a:spcBef>
              <a:spcAft>
                <a:spcPts val="0"/>
              </a:spcAft>
              <a:buClr>
                <a:schemeClr val="dk2"/>
              </a:buClr>
              <a:buSzPts val="1620"/>
              <a:buFont typeface="Arial"/>
              <a:buNone/>
            </a:pPr>
            <a:r>
              <a:rPr lang="en-GB"/>
              <a:t>A wide range of data metrics are collected from infrastructure objects. These metrics are then used in visibility tools, such as Dashboards, Views, and Reports, to help organizations understand the status of their infrastructure.</a:t>
            </a:r>
            <a:endParaRPr/>
          </a:p>
          <a:p>
            <a:pPr indent="0" lvl="0" marL="0" rtl="0" algn="l">
              <a:lnSpc>
                <a:spcPct val="111111"/>
              </a:lnSpc>
              <a:spcBef>
                <a:spcPts val="1200"/>
              </a:spcBef>
              <a:spcAft>
                <a:spcPts val="0"/>
              </a:spcAft>
              <a:buClr>
                <a:schemeClr val="dk2"/>
              </a:buClr>
              <a:buSzPts val="1620"/>
              <a:buFont typeface="Arial"/>
              <a:buNone/>
            </a:pPr>
            <a:r>
              <a:rPr lang="en-GB"/>
              <a:t>VCF Operations can also help organizations to monitor their Kubernetes deployment and Tanzu workloads from the VCF Operations console.</a:t>
            </a:r>
            <a:endParaRPr/>
          </a:p>
        </p:txBody>
      </p:sp>
      <p:pic>
        <p:nvPicPr>
          <p:cNvPr descr="graphical user interface, application" id="209" name="Google Shape;209;p9"/>
          <p:cNvPicPr preferRelativeResize="0"/>
          <p:nvPr>
            <p:ph idx="2" type="body"/>
          </p:nvPr>
        </p:nvPicPr>
        <p:blipFill rotWithShape="1">
          <a:blip r:embed="rId3">
            <a:alphaModFix/>
          </a:blip>
          <a:srcRect b="0" l="0" r="0" t="0"/>
          <a:stretch/>
        </p:blipFill>
        <p:spPr>
          <a:xfrm>
            <a:off x="6246812" y="914400"/>
            <a:ext cx="5251450" cy="5251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P_TEMPLATE_ILT">
  <a:themeElements>
    <a:clrScheme name="Custom 1">
      <a:dk1>
        <a:srgbClr val="717074"/>
      </a:dk1>
      <a:lt1>
        <a:srgbClr val="FFFFFF"/>
      </a:lt1>
      <a:dk2>
        <a:srgbClr val="000000"/>
      </a:dk2>
      <a:lt2>
        <a:srgbClr val="F2F2F2"/>
      </a:lt2>
      <a:accent1>
        <a:srgbClr val="007B8C"/>
      </a:accent1>
      <a:accent2>
        <a:srgbClr val="005C8A"/>
      </a:accent2>
      <a:accent3>
        <a:srgbClr val="0098C7"/>
      </a:accent3>
      <a:accent4>
        <a:srgbClr val="61A60E"/>
      </a:accent4>
      <a:accent5>
        <a:srgbClr val="7F35B2"/>
      </a:accent5>
      <a:accent6>
        <a:srgbClr val="EDB516"/>
      </a:accent6>
      <a:hlink>
        <a:srgbClr val="005C8A"/>
      </a:hlink>
      <a:folHlink>
        <a:srgbClr val="0098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VMware">
      <a:dk1>
        <a:srgbClr val="717074"/>
      </a:dk1>
      <a:lt1>
        <a:srgbClr val="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2014-01-24T17:41:39Z</dcterms:created>
  <dc:creator>Catherine Twibill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2025-08-09T04:28:23Z</vt:filetime>
  </property>
  <property fmtid="{D5CDD505-2E9C-101B-9397-08002B2CF9AE}" pid="6" name="PowerPoint Output Version">
    <vt:lpwstr>2024.4.17 Build 20000118.0846</vt:lpwstr>
  </property>
</Properties>
</file>